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78" r:id="rId4"/>
    <p:sldId id="267" r:id="rId5"/>
    <p:sldId id="268" r:id="rId6"/>
    <p:sldId id="263" r:id="rId7"/>
    <p:sldId id="264" r:id="rId8"/>
    <p:sldId id="280" r:id="rId9"/>
    <p:sldId id="282" r:id="rId10"/>
    <p:sldId id="261" r:id="rId11"/>
    <p:sldId id="262" r:id="rId12"/>
    <p:sldId id="266" r:id="rId13"/>
    <p:sldId id="281" r:id="rId14"/>
    <p:sldId id="272" r:id="rId15"/>
    <p:sldId id="269" r:id="rId16"/>
    <p:sldId id="257" r:id="rId17"/>
    <p:sldId id="258" r:id="rId18"/>
    <p:sldId id="273" r:id="rId19"/>
    <p:sldId id="274" r:id="rId20"/>
    <p:sldId id="275" r:id="rId21"/>
    <p:sldId id="283" r:id="rId22"/>
    <p:sldId id="277" r:id="rId23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000066"/>
    <a:srgbClr val="003399"/>
    <a:srgbClr val="000099"/>
    <a:srgbClr val="660066"/>
    <a:srgbClr val="CC3300"/>
    <a:srgbClr val="99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11" d="100"/>
          <a:sy n="111" d="100"/>
        </p:scale>
        <p:origin x="122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5950"/>
            <a:ext cx="5192713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3" tIns="45282" rIns="92183" bIns="452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17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14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3" name="Rectangle 1031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1030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2</a:t>
            </a:r>
          </a:p>
        </p:txBody>
      </p:sp>
      <p:sp>
        <p:nvSpPr>
          <p:cNvPr id="96261" name="Rectangle 1029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1028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1027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6258" name="Rectangle 102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Rectangle 1031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Rectangle 1030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3</a:t>
            </a:r>
          </a:p>
        </p:txBody>
      </p:sp>
      <p:sp>
        <p:nvSpPr>
          <p:cNvPr id="97285" name="Rectangle 1029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Rectangle 1028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Rectangle 1027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7282" name="Rectangle 102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19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20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22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4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12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1027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13</a:t>
            </a:r>
          </a:p>
        </p:txBody>
      </p:sp>
      <p:sp>
        <p:nvSpPr>
          <p:cNvPr id="29700" name="Rectangle 1028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1029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1030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703" name="Rectangle 103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5" name="Rectangle 1031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Rectangle 1030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8</a:t>
            </a:r>
          </a:p>
        </p:txBody>
      </p:sp>
      <p:sp>
        <p:nvSpPr>
          <p:cNvPr id="89093" name="Rectangle 1029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Rectangle 1028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1027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9090" name="Rectangle 102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1031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Rectangle 1030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9</a:t>
            </a:r>
          </a:p>
        </p:txBody>
      </p:sp>
      <p:sp>
        <p:nvSpPr>
          <p:cNvPr id="90117" name="Rectangle 1029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1028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1027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14" name="Rectangle 102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Rectangle 1031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Rectangle 1030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6</a:t>
            </a:r>
          </a:p>
        </p:txBody>
      </p:sp>
      <p:sp>
        <p:nvSpPr>
          <p:cNvPr id="91141" name="Rectangle 1029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Rectangle 1028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Rectangle 1027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1138" name="Rectangle 102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1031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Rectangle 1030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7</a:t>
            </a:r>
          </a:p>
        </p:txBody>
      </p:sp>
      <p:sp>
        <p:nvSpPr>
          <p:cNvPr id="92165" name="Rectangle 1029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1028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1027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62" name="Rectangle 102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1031"/>
          <p:cNvSpPr>
            <a:spLocks noChangeArrowheads="1"/>
          </p:cNvSpPr>
          <p:nvPr/>
        </p:nvSpPr>
        <p:spPr bwMode="auto">
          <a:xfrm>
            <a:off x="396875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1030"/>
          <p:cNvSpPr>
            <a:spLocks noChangeArrowheads="1"/>
          </p:cNvSpPr>
          <p:nvPr/>
        </p:nvSpPr>
        <p:spPr bwMode="auto">
          <a:xfrm>
            <a:off x="396875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5282" rIns="92183" bIns="45282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11</a:t>
            </a:r>
          </a:p>
        </p:txBody>
      </p:sp>
      <p:sp>
        <p:nvSpPr>
          <p:cNvPr id="93189" name="Rectangle 1029"/>
          <p:cNvSpPr>
            <a:spLocks noChangeArrowheads="1"/>
          </p:cNvSpPr>
          <p:nvPr/>
        </p:nvSpPr>
        <p:spPr bwMode="auto">
          <a:xfrm>
            <a:off x="0" y="8850313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Rectangle 1028"/>
          <p:cNvSpPr>
            <a:spLocks noChangeArrowheads="1"/>
          </p:cNvSpPr>
          <p:nvPr/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1027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3186" name="Rectangle 102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8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8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0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8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71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6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5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60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02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0" y="-7938"/>
            <a:ext cx="1065213" cy="6864351"/>
            <a:chOff x="0" y="-5"/>
            <a:chExt cx="671" cy="4324"/>
          </a:xfrm>
        </p:grpSpPr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25" y="-5"/>
              <a:ext cx="632" cy="4323"/>
              <a:chOff x="25" y="-5"/>
              <a:chExt cx="632" cy="4323"/>
            </a:xfrm>
          </p:grpSpPr>
          <p:sp>
            <p:nvSpPr>
              <p:cNvPr id="1026" name="Freeform 2"/>
              <p:cNvSpPr>
                <a:spLocks/>
              </p:cNvSpPr>
              <p:nvPr/>
            </p:nvSpPr>
            <p:spPr bwMode="auto">
              <a:xfrm>
                <a:off x="31" y="-5"/>
                <a:ext cx="625" cy="4308"/>
              </a:xfrm>
              <a:custGeom>
                <a:avLst/>
                <a:gdLst>
                  <a:gd name="T0" fmla="*/ 624 w 625"/>
                  <a:gd name="T1" fmla="*/ 0 h 4308"/>
                  <a:gd name="T2" fmla="*/ 624 w 625"/>
                  <a:gd name="T3" fmla="*/ 4307 h 4308"/>
                  <a:gd name="T4" fmla="*/ 0 w 625"/>
                  <a:gd name="T5" fmla="*/ 4307 h 4308"/>
                  <a:gd name="T6" fmla="*/ 0 w 625"/>
                  <a:gd name="T7" fmla="*/ 0 h 4308"/>
                  <a:gd name="T8" fmla="*/ 624 w 625"/>
                  <a:gd name="T9" fmla="*/ 0 h 4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5" h="4308">
                    <a:moveTo>
                      <a:pt x="624" y="0"/>
                    </a:moveTo>
                    <a:lnTo>
                      <a:pt x="624" y="4307"/>
                    </a:lnTo>
                    <a:lnTo>
                      <a:pt x="0" y="4307"/>
                    </a:lnTo>
                    <a:lnTo>
                      <a:pt x="0" y="0"/>
                    </a:lnTo>
                    <a:lnTo>
                      <a:pt x="624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3"/>
              <p:cNvSpPr>
                <a:spLocks/>
              </p:cNvSpPr>
              <p:nvPr/>
            </p:nvSpPr>
            <p:spPr bwMode="auto">
              <a:xfrm>
                <a:off x="31" y="1066"/>
                <a:ext cx="625" cy="284"/>
              </a:xfrm>
              <a:custGeom>
                <a:avLst/>
                <a:gdLst>
                  <a:gd name="T0" fmla="*/ 624 w 625"/>
                  <a:gd name="T1" fmla="*/ 0 h 284"/>
                  <a:gd name="T2" fmla="*/ 624 w 625"/>
                  <a:gd name="T3" fmla="*/ 2 h 284"/>
                  <a:gd name="T4" fmla="*/ 624 w 625"/>
                  <a:gd name="T5" fmla="*/ 11 h 284"/>
                  <a:gd name="T6" fmla="*/ 624 w 625"/>
                  <a:gd name="T7" fmla="*/ 24 h 284"/>
                  <a:gd name="T8" fmla="*/ 624 w 625"/>
                  <a:gd name="T9" fmla="*/ 42 h 284"/>
                  <a:gd name="T10" fmla="*/ 624 w 625"/>
                  <a:gd name="T11" fmla="*/ 62 h 284"/>
                  <a:gd name="T12" fmla="*/ 624 w 625"/>
                  <a:gd name="T13" fmla="*/ 86 h 284"/>
                  <a:gd name="T14" fmla="*/ 624 w 625"/>
                  <a:gd name="T15" fmla="*/ 135 h 284"/>
                  <a:gd name="T16" fmla="*/ 624 w 625"/>
                  <a:gd name="T17" fmla="*/ 183 h 284"/>
                  <a:gd name="T18" fmla="*/ 624 w 625"/>
                  <a:gd name="T19" fmla="*/ 208 h 284"/>
                  <a:gd name="T20" fmla="*/ 624 w 625"/>
                  <a:gd name="T21" fmla="*/ 228 h 284"/>
                  <a:gd name="T22" fmla="*/ 624 w 625"/>
                  <a:gd name="T23" fmla="*/ 245 h 284"/>
                  <a:gd name="T24" fmla="*/ 624 w 625"/>
                  <a:gd name="T25" fmla="*/ 259 h 284"/>
                  <a:gd name="T26" fmla="*/ 624 w 625"/>
                  <a:gd name="T27" fmla="*/ 267 h 284"/>
                  <a:gd name="T28" fmla="*/ 624 w 625"/>
                  <a:gd name="T29" fmla="*/ 270 h 284"/>
                  <a:gd name="T30" fmla="*/ 584 w 625"/>
                  <a:gd name="T31" fmla="*/ 265 h 284"/>
                  <a:gd name="T32" fmla="*/ 547 w 625"/>
                  <a:gd name="T33" fmla="*/ 263 h 284"/>
                  <a:gd name="T34" fmla="*/ 512 w 625"/>
                  <a:gd name="T35" fmla="*/ 259 h 284"/>
                  <a:gd name="T36" fmla="*/ 477 w 625"/>
                  <a:gd name="T37" fmla="*/ 259 h 284"/>
                  <a:gd name="T38" fmla="*/ 446 w 625"/>
                  <a:gd name="T39" fmla="*/ 256 h 284"/>
                  <a:gd name="T40" fmla="*/ 415 w 625"/>
                  <a:gd name="T41" fmla="*/ 256 h 284"/>
                  <a:gd name="T42" fmla="*/ 386 w 625"/>
                  <a:gd name="T43" fmla="*/ 256 h 284"/>
                  <a:gd name="T44" fmla="*/ 358 w 625"/>
                  <a:gd name="T45" fmla="*/ 256 h 284"/>
                  <a:gd name="T46" fmla="*/ 333 w 625"/>
                  <a:gd name="T47" fmla="*/ 256 h 284"/>
                  <a:gd name="T48" fmla="*/ 309 w 625"/>
                  <a:gd name="T49" fmla="*/ 259 h 284"/>
                  <a:gd name="T50" fmla="*/ 286 w 625"/>
                  <a:gd name="T51" fmla="*/ 259 h 284"/>
                  <a:gd name="T52" fmla="*/ 264 w 625"/>
                  <a:gd name="T53" fmla="*/ 261 h 284"/>
                  <a:gd name="T54" fmla="*/ 244 w 625"/>
                  <a:gd name="T55" fmla="*/ 263 h 284"/>
                  <a:gd name="T56" fmla="*/ 224 w 625"/>
                  <a:gd name="T57" fmla="*/ 265 h 284"/>
                  <a:gd name="T58" fmla="*/ 206 w 625"/>
                  <a:gd name="T59" fmla="*/ 267 h 284"/>
                  <a:gd name="T60" fmla="*/ 189 w 625"/>
                  <a:gd name="T61" fmla="*/ 270 h 284"/>
                  <a:gd name="T62" fmla="*/ 158 w 625"/>
                  <a:gd name="T63" fmla="*/ 274 h 284"/>
                  <a:gd name="T64" fmla="*/ 130 w 625"/>
                  <a:gd name="T65" fmla="*/ 276 h 284"/>
                  <a:gd name="T66" fmla="*/ 104 w 625"/>
                  <a:gd name="T67" fmla="*/ 281 h 284"/>
                  <a:gd name="T68" fmla="*/ 81 w 625"/>
                  <a:gd name="T69" fmla="*/ 283 h 284"/>
                  <a:gd name="T70" fmla="*/ 59 w 625"/>
                  <a:gd name="T71" fmla="*/ 283 h 284"/>
                  <a:gd name="T72" fmla="*/ 39 w 625"/>
                  <a:gd name="T73" fmla="*/ 281 h 284"/>
                  <a:gd name="T74" fmla="*/ 19 w 625"/>
                  <a:gd name="T75" fmla="*/ 276 h 284"/>
                  <a:gd name="T76" fmla="*/ 0 w 625"/>
                  <a:gd name="T77" fmla="*/ 270 h 284"/>
                  <a:gd name="T78" fmla="*/ 0 w 625"/>
                  <a:gd name="T79" fmla="*/ 0 h 284"/>
                  <a:gd name="T80" fmla="*/ 624 w 625"/>
                  <a:gd name="T8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5" h="284">
                    <a:moveTo>
                      <a:pt x="624" y="0"/>
                    </a:moveTo>
                    <a:lnTo>
                      <a:pt x="624" y="2"/>
                    </a:lnTo>
                    <a:lnTo>
                      <a:pt x="624" y="11"/>
                    </a:lnTo>
                    <a:lnTo>
                      <a:pt x="624" y="24"/>
                    </a:lnTo>
                    <a:lnTo>
                      <a:pt x="624" y="42"/>
                    </a:lnTo>
                    <a:lnTo>
                      <a:pt x="624" y="62"/>
                    </a:lnTo>
                    <a:lnTo>
                      <a:pt x="624" y="86"/>
                    </a:lnTo>
                    <a:lnTo>
                      <a:pt x="624" y="135"/>
                    </a:lnTo>
                    <a:lnTo>
                      <a:pt x="624" y="183"/>
                    </a:lnTo>
                    <a:lnTo>
                      <a:pt x="624" y="208"/>
                    </a:lnTo>
                    <a:lnTo>
                      <a:pt x="624" y="228"/>
                    </a:lnTo>
                    <a:lnTo>
                      <a:pt x="624" y="245"/>
                    </a:lnTo>
                    <a:lnTo>
                      <a:pt x="624" y="259"/>
                    </a:lnTo>
                    <a:lnTo>
                      <a:pt x="624" y="267"/>
                    </a:lnTo>
                    <a:lnTo>
                      <a:pt x="624" y="270"/>
                    </a:lnTo>
                    <a:lnTo>
                      <a:pt x="584" y="265"/>
                    </a:lnTo>
                    <a:lnTo>
                      <a:pt x="547" y="263"/>
                    </a:lnTo>
                    <a:lnTo>
                      <a:pt x="512" y="259"/>
                    </a:lnTo>
                    <a:lnTo>
                      <a:pt x="477" y="259"/>
                    </a:lnTo>
                    <a:lnTo>
                      <a:pt x="446" y="256"/>
                    </a:lnTo>
                    <a:lnTo>
                      <a:pt x="415" y="256"/>
                    </a:lnTo>
                    <a:lnTo>
                      <a:pt x="386" y="256"/>
                    </a:lnTo>
                    <a:lnTo>
                      <a:pt x="358" y="256"/>
                    </a:lnTo>
                    <a:lnTo>
                      <a:pt x="333" y="256"/>
                    </a:lnTo>
                    <a:lnTo>
                      <a:pt x="309" y="259"/>
                    </a:lnTo>
                    <a:lnTo>
                      <a:pt x="286" y="259"/>
                    </a:lnTo>
                    <a:lnTo>
                      <a:pt x="264" y="261"/>
                    </a:lnTo>
                    <a:lnTo>
                      <a:pt x="244" y="263"/>
                    </a:lnTo>
                    <a:lnTo>
                      <a:pt x="224" y="265"/>
                    </a:lnTo>
                    <a:lnTo>
                      <a:pt x="206" y="267"/>
                    </a:lnTo>
                    <a:lnTo>
                      <a:pt x="189" y="270"/>
                    </a:lnTo>
                    <a:lnTo>
                      <a:pt x="158" y="274"/>
                    </a:lnTo>
                    <a:lnTo>
                      <a:pt x="130" y="276"/>
                    </a:lnTo>
                    <a:lnTo>
                      <a:pt x="104" y="281"/>
                    </a:lnTo>
                    <a:lnTo>
                      <a:pt x="81" y="283"/>
                    </a:lnTo>
                    <a:lnTo>
                      <a:pt x="59" y="283"/>
                    </a:lnTo>
                    <a:lnTo>
                      <a:pt x="39" y="281"/>
                    </a:lnTo>
                    <a:lnTo>
                      <a:pt x="19" y="276"/>
                    </a:lnTo>
                    <a:lnTo>
                      <a:pt x="0" y="270"/>
                    </a:lnTo>
                    <a:lnTo>
                      <a:pt x="0" y="0"/>
                    </a:lnTo>
                    <a:lnTo>
                      <a:pt x="624" y="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31" y="807"/>
                <a:ext cx="625" cy="288"/>
              </a:xfrm>
              <a:custGeom>
                <a:avLst/>
                <a:gdLst>
                  <a:gd name="T0" fmla="*/ 624 w 625"/>
                  <a:gd name="T1" fmla="*/ 0 h 288"/>
                  <a:gd name="T2" fmla="*/ 624 w 625"/>
                  <a:gd name="T3" fmla="*/ 272 h 288"/>
                  <a:gd name="T4" fmla="*/ 613 w 625"/>
                  <a:gd name="T5" fmla="*/ 276 h 288"/>
                  <a:gd name="T6" fmla="*/ 602 w 625"/>
                  <a:gd name="T7" fmla="*/ 279 h 288"/>
                  <a:gd name="T8" fmla="*/ 589 w 625"/>
                  <a:gd name="T9" fmla="*/ 281 h 288"/>
                  <a:gd name="T10" fmla="*/ 576 w 625"/>
                  <a:gd name="T11" fmla="*/ 285 h 288"/>
                  <a:gd name="T12" fmla="*/ 560 w 625"/>
                  <a:gd name="T13" fmla="*/ 285 h 288"/>
                  <a:gd name="T14" fmla="*/ 544 w 625"/>
                  <a:gd name="T15" fmla="*/ 287 h 288"/>
                  <a:gd name="T16" fmla="*/ 510 w 625"/>
                  <a:gd name="T17" fmla="*/ 287 h 288"/>
                  <a:gd name="T18" fmla="*/ 472 w 625"/>
                  <a:gd name="T19" fmla="*/ 287 h 288"/>
                  <a:gd name="T20" fmla="*/ 432 w 625"/>
                  <a:gd name="T21" fmla="*/ 285 h 288"/>
                  <a:gd name="T22" fmla="*/ 389 w 625"/>
                  <a:gd name="T23" fmla="*/ 281 h 288"/>
                  <a:gd name="T24" fmla="*/ 345 w 625"/>
                  <a:gd name="T25" fmla="*/ 278 h 288"/>
                  <a:gd name="T26" fmla="*/ 254 w 625"/>
                  <a:gd name="T27" fmla="*/ 270 h 288"/>
                  <a:gd name="T28" fmla="*/ 209 w 625"/>
                  <a:gd name="T29" fmla="*/ 269 h 288"/>
                  <a:gd name="T30" fmla="*/ 164 w 625"/>
                  <a:gd name="T31" fmla="*/ 265 h 288"/>
                  <a:gd name="T32" fmla="*/ 120 w 625"/>
                  <a:gd name="T33" fmla="*/ 265 h 288"/>
                  <a:gd name="T34" fmla="*/ 78 w 625"/>
                  <a:gd name="T35" fmla="*/ 265 h 288"/>
                  <a:gd name="T36" fmla="*/ 38 w 625"/>
                  <a:gd name="T37" fmla="*/ 269 h 288"/>
                  <a:gd name="T38" fmla="*/ 0 w 625"/>
                  <a:gd name="T39" fmla="*/ 272 h 288"/>
                  <a:gd name="T40" fmla="*/ 0 w 625"/>
                  <a:gd name="T41" fmla="*/ 0 h 288"/>
                  <a:gd name="T42" fmla="*/ 624 w 625"/>
                  <a:gd name="T43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5" h="288">
                    <a:moveTo>
                      <a:pt x="624" y="0"/>
                    </a:moveTo>
                    <a:lnTo>
                      <a:pt x="624" y="272"/>
                    </a:lnTo>
                    <a:lnTo>
                      <a:pt x="613" y="276"/>
                    </a:lnTo>
                    <a:lnTo>
                      <a:pt x="602" y="279"/>
                    </a:lnTo>
                    <a:lnTo>
                      <a:pt x="589" y="281"/>
                    </a:lnTo>
                    <a:lnTo>
                      <a:pt x="576" y="285"/>
                    </a:lnTo>
                    <a:lnTo>
                      <a:pt x="560" y="285"/>
                    </a:lnTo>
                    <a:lnTo>
                      <a:pt x="544" y="287"/>
                    </a:lnTo>
                    <a:lnTo>
                      <a:pt x="510" y="287"/>
                    </a:lnTo>
                    <a:lnTo>
                      <a:pt x="472" y="287"/>
                    </a:lnTo>
                    <a:lnTo>
                      <a:pt x="432" y="285"/>
                    </a:lnTo>
                    <a:lnTo>
                      <a:pt x="389" y="281"/>
                    </a:lnTo>
                    <a:lnTo>
                      <a:pt x="345" y="278"/>
                    </a:lnTo>
                    <a:lnTo>
                      <a:pt x="254" y="270"/>
                    </a:lnTo>
                    <a:lnTo>
                      <a:pt x="209" y="269"/>
                    </a:lnTo>
                    <a:lnTo>
                      <a:pt x="164" y="265"/>
                    </a:lnTo>
                    <a:lnTo>
                      <a:pt x="120" y="265"/>
                    </a:lnTo>
                    <a:lnTo>
                      <a:pt x="78" y="265"/>
                    </a:lnTo>
                    <a:lnTo>
                      <a:pt x="38" y="269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24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31" y="96"/>
                <a:ext cx="625" cy="182"/>
              </a:xfrm>
              <a:custGeom>
                <a:avLst/>
                <a:gdLst>
                  <a:gd name="T0" fmla="*/ 624 w 625"/>
                  <a:gd name="T1" fmla="*/ 23 h 182"/>
                  <a:gd name="T2" fmla="*/ 624 w 625"/>
                  <a:gd name="T3" fmla="*/ 164 h 182"/>
                  <a:gd name="T4" fmla="*/ 613 w 625"/>
                  <a:gd name="T5" fmla="*/ 166 h 182"/>
                  <a:gd name="T6" fmla="*/ 601 w 625"/>
                  <a:gd name="T7" fmla="*/ 168 h 182"/>
                  <a:gd name="T8" fmla="*/ 587 w 625"/>
                  <a:gd name="T9" fmla="*/ 170 h 182"/>
                  <a:gd name="T10" fmla="*/ 571 w 625"/>
                  <a:gd name="T11" fmla="*/ 172 h 182"/>
                  <a:gd name="T12" fmla="*/ 555 w 625"/>
                  <a:gd name="T13" fmla="*/ 173 h 182"/>
                  <a:gd name="T14" fmla="*/ 537 w 625"/>
                  <a:gd name="T15" fmla="*/ 174 h 182"/>
                  <a:gd name="T16" fmla="*/ 518 w 625"/>
                  <a:gd name="T17" fmla="*/ 176 h 182"/>
                  <a:gd name="T18" fmla="*/ 497 w 625"/>
                  <a:gd name="T19" fmla="*/ 177 h 182"/>
                  <a:gd name="T20" fmla="*/ 454 w 625"/>
                  <a:gd name="T21" fmla="*/ 179 h 182"/>
                  <a:gd name="T22" fmla="*/ 409 w 625"/>
                  <a:gd name="T23" fmla="*/ 180 h 182"/>
                  <a:gd name="T24" fmla="*/ 361 w 625"/>
                  <a:gd name="T25" fmla="*/ 181 h 182"/>
                  <a:gd name="T26" fmla="*/ 312 w 625"/>
                  <a:gd name="T27" fmla="*/ 181 h 182"/>
                  <a:gd name="T28" fmla="*/ 264 w 625"/>
                  <a:gd name="T29" fmla="*/ 181 h 182"/>
                  <a:gd name="T30" fmla="*/ 216 w 625"/>
                  <a:gd name="T31" fmla="*/ 180 h 182"/>
                  <a:gd name="T32" fmla="*/ 171 w 625"/>
                  <a:gd name="T33" fmla="*/ 179 h 182"/>
                  <a:gd name="T34" fmla="*/ 127 w 625"/>
                  <a:gd name="T35" fmla="*/ 177 h 182"/>
                  <a:gd name="T36" fmla="*/ 106 w 625"/>
                  <a:gd name="T37" fmla="*/ 176 h 182"/>
                  <a:gd name="T38" fmla="*/ 88 w 625"/>
                  <a:gd name="T39" fmla="*/ 174 h 182"/>
                  <a:gd name="T40" fmla="*/ 70 w 625"/>
                  <a:gd name="T41" fmla="*/ 173 h 182"/>
                  <a:gd name="T42" fmla="*/ 53 w 625"/>
                  <a:gd name="T43" fmla="*/ 172 h 182"/>
                  <a:gd name="T44" fmla="*/ 37 w 625"/>
                  <a:gd name="T45" fmla="*/ 170 h 182"/>
                  <a:gd name="T46" fmla="*/ 24 w 625"/>
                  <a:gd name="T47" fmla="*/ 168 h 182"/>
                  <a:gd name="T48" fmla="*/ 11 w 625"/>
                  <a:gd name="T49" fmla="*/ 166 h 182"/>
                  <a:gd name="T50" fmla="*/ 0 w 625"/>
                  <a:gd name="T51" fmla="*/ 164 h 182"/>
                  <a:gd name="T52" fmla="*/ 0 w 625"/>
                  <a:gd name="T53" fmla="*/ 23 h 182"/>
                  <a:gd name="T54" fmla="*/ 9 w 625"/>
                  <a:gd name="T55" fmla="*/ 19 h 182"/>
                  <a:gd name="T56" fmla="*/ 18 w 625"/>
                  <a:gd name="T57" fmla="*/ 14 h 182"/>
                  <a:gd name="T58" fmla="*/ 29 w 625"/>
                  <a:gd name="T59" fmla="*/ 11 h 182"/>
                  <a:gd name="T60" fmla="*/ 40 w 625"/>
                  <a:gd name="T61" fmla="*/ 8 h 182"/>
                  <a:gd name="T62" fmla="*/ 53 w 625"/>
                  <a:gd name="T63" fmla="*/ 6 h 182"/>
                  <a:gd name="T64" fmla="*/ 67 w 625"/>
                  <a:gd name="T65" fmla="*/ 4 h 182"/>
                  <a:gd name="T66" fmla="*/ 96 w 625"/>
                  <a:gd name="T67" fmla="*/ 1 h 182"/>
                  <a:gd name="T68" fmla="*/ 129 w 625"/>
                  <a:gd name="T69" fmla="*/ 0 h 182"/>
                  <a:gd name="T70" fmla="*/ 164 w 625"/>
                  <a:gd name="T71" fmla="*/ 0 h 182"/>
                  <a:gd name="T72" fmla="*/ 201 w 625"/>
                  <a:gd name="T73" fmla="*/ 0 h 182"/>
                  <a:gd name="T74" fmla="*/ 240 w 625"/>
                  <a:gd name="T75" fmla="*/ 0 h 182"/>
                  <a:gd name="T76" fmla="*/ 261 w 625"/>
                  <a:gd name="T77" fmla="*/ 0 h 182"/>
                  <a:gd name="T78" fmla="*/ 283 w 625"/>
                  <a:gd name="T79" fmla="*/ 1 h 182"/>
                  <a:gd name="T80" fmla="*/ 307 w 625"/>
                  <a:gd name="T81" fmla="*/ 2 h 182"/>
                  <a:gd name="T82" fmla="*/ 332 w 625"/>
                  <a:gd name="T83" fmla="*/ 3 h 182"/>
                  <a:gd name="T84" fmla="*/ 386 w 625"/>
                  <a:gd name="T85" fmla="*/ 6 h 182"/>
                  <a:gd name="T86" fmla="*/ 441 w 625"/>
                  <a:gd name="T87" fmla="*/ 10 h 182"/>
                  <a:gd name="T88" fmla="*/ 495 w 625"/>
                  <a:gd name="T89" fmla="*/ 14 h 182"/>
                  <a:gd name="T90" fmla="*/ 520 w 625"/>
                  <a:gd name="T91" fmla="*/ 16 h 182"/>
                  <a:gd name="T92" fmla="*/ 545 w 625"/>
                  <a:gd name="T93" fmla="*/ 18 h 182"/>
                  <a:gd name="T94" fmla="*/ 568 w 625"/>
                  <a:gd name="T95" fmla="*/ 19 h 182"/>
                  <a:gd name="T96" fmla="*/ 589 w 625"/>
                  <a:gd name="T97" fmla="*/ 21 h 182"/>
                  <a:gd name="T98" fmla="*/ 607 w 625"/>
                  <a:gd name="T99" fmla="*/ 22 h 182"/>
                  <a:gd name="T100" fmla="*/ 624 w 625"/>
                  <a:gd name="T101" fmla="*/ 2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182">
                    <a:moveTo>
                      <a:pt x="624" y="23"/>
                    </a:moveTo>
                    <a:lnTo>
                      <a:pt x="624" y="164"/>
                    </a:lnTo>
                    <a:lnTo>
                      <a:pt x="613" y="166"/>
                    </a:lnTo>
                    <a:lnTo>
                      <a:pt x="601" y="168"/>
                    </a:lnTo>
                    <a:lnTo>
                      <a:pt x="587" y="170"/>
                    </a:lnTo>
                    <a:lnTo>
                      <a:pt x="571" y="172"/>
                    </a:lnTo>
                    <a:lnTo>
                      <a:pt x="555" y="173"/>
                    </a:lnTo>
                    <a:lnTo>
                      <a:pt x="537" y="174"/>
                    </a:lnTo>
                    <a:lnTo>
                      <a:pt x="518" y="176"/>
                    </a:lnTo>
                    <a:lnTo>
                      <a:pt x="497" y="177"/>
                    </a:lnTo>
                    <a:lnTo>
                      <a:pt x="454" y="179"/>
                    </a:lnTo>
                    <a:lnTo>
                      <a:pt x="409" y="180"/>
                    </a:lnTo>
                    <a:lnTo>
                      <a:pt x="361" y="181"/>
                    </a:lnTo>
                    <a:lnTo>
                      <a:pt x="312" y="181"/>
                    </a:lnTo>
                    <a:lnTo>
                      <a:pt x="264" y="181"/>
                    </a:lnTo>
                    <a:lnTo>
                      <a:pt x="216" y="180"/>
                    </a:lnTo>
                    <a:lnTo>
                      <a:pt x="171" y="179"/>
                    </a:lnTo>
                    <a:lnTo>
                      <a:pt x="127" y="177"/>
                    </a:lnTo>
                    <a:lnTo>
                      <a:pt x="106" y="176"/>
                    </a:lnTo>
                    <a:lnTo>
                      <a:pt x="88" y="174"/>
                    </a:lnTo>
                    <a:lnTo>
                      <a:pt x="70" y="173"/>
                    </a:lnTo>
                    <a:lnTo>
                      <a:pt x="53" y="172"/>
                    </a:lnTo>
                    <a:lnTo>
                      <a:pt x="37" y="170"/>
                    </a:lnTo>
                    <a:lnTo>
                      <a:pt x="24" y="168"/>
                    </a:lnTo>
                    <a:lnTo>
                      <a:pt x="11" y="166"/>
                    </a:lnTo>
                    <a:lnTo>
                      <a:pt x="0" y="164"/>
                    </a:lnTo>
                    <a:lnTo>
                      <a:pt x="0" y="23"/>
                    </a:lnTo>
                    <a:lnTo>
                      <a:pt x="9" y="19"/>
                    </a:lnTo>
                    <a:lnTo>
                      <a:pt x="18" y="14"/>
                    </a:lnTo>
                    <a:lnTo>
                      <a:pt x="29" y="11"/>
                    </a:lnTo>
                    <a:lnTo>
                      <a:pt x="40" y="8"/>
                    </a:lnTo>
                    <a:lnTo>
                      <a:pt x="53" y="6"/>
                    </a:lnTo>
                    <a:lnTo>
                      <a:pt x="67" y="4"/>
                    </a:lnTo>
                    <a:lnTo>
                      <a:pt x="96" y="1"/>
                    </a:lnTo>
                    <a:lnTo>
                      <a:pt x="129" y="0"/>
                    </a:lnTo>
                    <a:lnTo>
                      <a:pt x="164" y="0"/>
                    </a:lnTo>
                    <a:lnTo>
                      <a:pt x="201" y="0"/>
                    </a:lnTo>
                    <a:lnTo>
                      <a:pt x="240" y="0"/>
                    </a:lnTo>
                    <a:lnTo>
                      <a:pt x="261" y="0"/>
                    </a:lnTo>
                    <a:lnTo>
                      <a:pt x="283" y="1"/>
                    </a:lnTo>
                    <a:lnTo>
                      <a:pt x="307" y="2"/>
                    </a:lnTo>
                    <a:lnTo>
                      <a:pt x="332" y="3"/>
                    </a:lnTo>
                    <a:lnTo>
                      <a:pt x="386" y="6"/>
                    </a:lnTo>
                    <a:lnTo>
                      <a:pt x="441" y="10"/>
                    </a:lnTo>
                    <a:lnTo>
                      <a:pt x="495" y="14"/>
                    </a:lnTo>
                    <a:lnTo>
                      <a:pt x="520" y="16"/>
                    </a:lnTo>
                    <a:lnTo>
                      <a:pt x="545" y="18"/>
                    </a:lnTo>
                    <a:lnTo>
                      <a:pt x="568" y="19"/>
                    </a:lnTo>
                    <a:lnTo>
                      <a:pt x="589" y="21"/>
                    </a:lnTo>
                    <a:lnTo>
                      <a:pt x="607" y="22"/>
                    </a:lnTo>
                    <a:lnTo>
                      <a:pt x="624" y="23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31" y="620"/>
                <a:ext cx="625" cy="212"/>
              </a:xfrm>
              <a:custGeom>
                <a:avLst/>
                <a:gdLst>
                  <a:gd name="T0" fmla="*/ 624 w 625"/>
                  <a:gd name="T1" fmla="*/ 0 h 212"/>
                  <a:gd name="T2" fmla="*/ 624 w 625"/>
                  <a:gd name="T3" fmla="*/ 188 h 212"/>
                  <a:gd name="T4" fmla="*/ 613 w 625"/>
                  <a:gd name="T5" fmla="*/ 190 h 212"/>
                  <a:gd name="T6" fmla="*/ 601 w 625"/>
                  <a:gd name="T7" fmla="*/ 193 h 212"/>
                  <a:gd name="T8" fmla="*/ 587 w 625"/>
                  <a:gd name="T9" fmla="*/ 196 h 212"/>
                  <a:gd name="T10" fmla="*/ 571 w 625"/>
                  <a:gd name="T11" fmla="*/ 198 h 212"/>
                  <a:gd name="T12" fmla="*/ 555 w 625"/>
                  <a:gd name="T13" fmla="*/ 200 h 212"/>
                  <a:gd name="T14" fmla="*/ 537 w 625"/>
                  <a:gd name="T15" fmla="*/ 203 h 212"/>
                  <a:gd name="T16" fmla="*/ 518 w 625"/>
                  <a:gd name="T17" fmla="*/ 204 h 212"/>
                  <a:gd name="T18" fmla="*/ 497 w 625"/>
                  <a:gd name="T19" fmla="*/ 205 h 212"/>
                  <a:gd name="T20" fmla="*/ 454 w 625"/>
                  <a:gd name="T21" fmla="*/ 208 h 212"/>
                  <a:gd name="T22" fmla="*/ 409 w 625"/>
                  <a:gd name="T23" fmla="*/ 209 h 212"/>
                  <a:gd name="T24" fmla="*/ 361 w 625"/>
                  <a:gd name="T25" fmla="*/ 211 h 212"/>
                  <a:gd name="T26" fmla="*/ 312 w 625"/>
                  <a:gd name="T27" fmla="*/ 211 h 212"/>
                  <a:gd name="T28" fmla="*/ 264 w 625"/>
                  <a:gd name="T29" fmla="*/ 211 h 212"/>
                  <a:gd name="T30" fmla="*/ 216 w 625"/>
                  <a:gd name="T31" fmla="*/ 209 h 212"/>
                  <a:gd name="T32" fmla="*/ 171 w 625"/>
                  <a:gd name="T33" fmla="*/ 208 h 212"/>
                  <a:gd name="T34" fmla="*/ 127 w 625"/>
                  <a:gd name="T35" fmla="*/ 205 h 212"/>
                  <a:gd name="T36" fmla="*/ 106 w 625"/>
                  <a:gd name="T37" fmla="*/ 204 h 212"/>
                  <a:gd name="T38" fmla="*/ 88 w 625"/>
                  <a:gd name="T39" fmla="*/ 203 h 212"/>
                  <a:gd name="T40" fmla="*/ 70 w 625"/>
                  <a:gd name="T41" fmla="*/ 200 h 212"/>
                  <a:gd name="T42" fmla="*/ 53 w 625"/>
                  <a:gd name="T43" fmla="*/ 198 h 212"/>
                  <a:gd name="T44" fmla="*/ 37 w 625"/>
                  <a:gd name="T45" fmla="*/ 196 h 212"/>
                  <a:gd name="T46" fmla="*/ 24 w 625"/>
                  <a:gd name="T47" fmla="*/ 193 h 212"/>
                  <a:gd name="T48" fmla="*/ 11 w 625"/>
                  <a:gd name="T49" fmla="*/ 190 h 212"/>
                  <a:gd name="T50" fmla="*/ 0 w 625"/>
                  <a:gd name="T51" fmla="*/ 188 h 212"/>
                  <a:gd name="T52" fmla="*/ 0 w 625"/>
                  <a:gd name="T53" fmla="*/ 0 h 212"/>
                  <a:gd name="T54" fmla="*/ 35 w 625"/>
                  <a:gd name="T55" fmla="*/ 2 h 212"/>
                  <a:gd name="T56" fmla="*/ 69 w 625"/>
                  <a:gd name="T57" fmla="*/ 4 h 212"/>
                  <a:gd name="T58" fmla="*/ 101 w 625"/>
                  <a:gd name="T59" fmla="*/ 6 h 212"/>
                  <a:gd name="T60" fmla="*/ 132 w 625"/>
                  <a:gd name="T61" fmla="*/ 8 h 212"/>
                  <a:gd name="T62" fmla="*/ 161 w 625"/>
                  <a:gd name="T63" fmla="*/ 9 h 212"/>
                  <a:gd name="T64" fmla="*/ 189 w 625"/>
                  <a:gd name="T65" fmla="*/ 10 h 212"/>
                  <a:gd name="T66" fmla="*/ 216 w 625"/>
                  <a:gd name="T67" fmla="*/ 10 h 212"/>
                  <a:gd name="T68" fmla="*/ 241 w 625"/>
                  <a:gd name="T69" fmla="*/ 12 h 212"/>
                  <a:gd name="T70" fmla="*/ 266 w 625"/>
                  <a:gd name="T71" fmla="*/ 12 h 212"/>
                  <a:gd name="T72" fmla="*/ 289 w 625"/>
                  <a:gd name="T73" fmla="*/ 12 h 212"/>
                  <a:gd name="T74" fmla="*/ 311 w 625"/>
                  <a:gd name="T75" fmla="*/ 12 h 212"/>
                  <a:gd name="T76" fmla="*/ 332 w 625"/>
                  <a:gd name="T77" fmla="*/ 12 h 212"/>
                  <a:gd name="T78" fmla="*/ 371 w 625"/>
                  <a:gd name="T79" fmla="*/ 12 h 212"/>
                  <a:gd name="T80" fmla="*/ 407 w 625"/>
                  <a:gd name="T81" fmla="*/ 10 h 212"/>
                  <a:gd name="T82" fmla="*/ 440 w 625"/>
                  <a:gd name="T83" fmla="*/ 9 h 212"/>
                  <a:gd name="T84" fmla="*/ 471 w 625"/>
                  <a:gd name="T85" fmla="*/ 8 h 212"/>
                  <a:gd name="T86" fmla="*/ 499 w 625"/>
                  <a:gd name="T87" fmla="*/ 5 h 212"/>
                  <a:gd name="T88" fmla="*/ 525 w 625"/>
                  <a:gd name="T89" fmla="*/ 4 h 212"/>
                  <a:gd name="T90" fmla="*/ 550 w 625"/>
                  <a:gd name="T91" fmla="*/ 2 h 212"/>
                  <a:gd name="T92" fmla="*/ 576 w 625"/>
                  <a:gd name="T93" fmla="*/ 1 h 212"/>
                  <a:gd name="T94" fmla="*/ 624 w 625"/>
                  <a:gd name="T9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5" h="212">
                    <a:moveTo>
                      <a:pt x="624" y="0"/>
                    </a:moveTo>
                    <a:lnTo>
                      <a:pt x="624" y="188"/>
                    </a:lnTo>
                    <a:lnTo>
                      <a:pt x="613" y="190"/>
                    </a:lnTo>
                    <a:lnTo>
                      <a:pt x="601" y="193"/>
                    </a:lnTo>
                    <a:lnTo>
                      <a:pt x="587" y="196"/>
                    </a:lnTo>
                    <a:lnTo>
                      <a:pt x="571" y="198"/>
                    </a:lnTo>
                    <a:lnTo>
                      <a:pt x="555" y="200"/>
                    </a:lnTo>
                    <a:lnTo>
                      <a:pt x="537" y="203"/>
                    </a:lnTo>
                    <a:lnTo>
                      <a:pt x="518" y="204"/>
                    </a:lnTo>
                    <a:lnTo>
                      <a:pt x="497" y="205"/>
                    </a:lnTo>
                    <a:lnTo>
                      <a:pt x="454" y="208"/>
                    </a:lnTo>
                    <a:lnTo>
                      <a:pt x="409" y="209"/>
                    </a:lnTo>
                    <a:lnTo>
                      <a:pt x="361" y="211"/>
                    </a:lnTo>
                    <a:lnTo>
                      <a:pt x="312" y="211"/>
                    </a:lnTo>
                    <a:lnTo>
                      <a:pt x="264" y="211"/>
                    </a:lnTo>
                    <a:lnTo>
                      <a:pt x="216" y="209"/>
                    </a:lnTo>
                    <a:lnTo>
                      <a:pt x="171" y="208"/>
                    </a:lnTo>
                    <a:lnTo>
                      <a:pt x="127" y="205"/>
                    </a:lnTo>
                    <a:lnTo>
                      <a:pt x="106" y="204"/>
                    </a:lnTo>
                    <a:lnTo>
                      <a:pt x="88" y="203"/>
                    </a:lnTo>
                    <a:lnTo>
                      <a:pt x="70" y="200"/>
                    </a:lnTo>
                    <a:lnTo>
                      <a:pt x="53" y="198"/>
                    </a:lnTo>
                    <a:lnTo>
                      <a:pt x="37" y="196"/>
                    </a:lnTo>
                    <a:lnTo>
                      <a:pt x="24" y="193"/>
                    </a:lnTo>
                    <a:lnTo>
                      <a:pt x="11" y="190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4"/>
                    </a:lnTo>
                    <a:lnTo>
                      <a:pt x="101" y="6"/>
                    </a:lnTo>
                    <a:lnTo>
                      <a:pt x="132" y="8"/>
                    </a:lnTo>
                    <a:lnTo>
                      <a:pt x="161" y="9"/>
                    </a:lnTo>
                    <a:lnTo>
                      <a:pt x="189" y="10"/>
                    </a:lnTo>
                    <a:lnTo>
                      <a:pt x="216" y="10"/>
                    </a:lnTo>
                    <a:lnTo>
                      <a:pt x="241" y="12"/>
                    </a:lnTo>
                    <a:lnTo>
                      <a:pt x="266" y="12"/>
                    </a:lnTo>
                    <a:lnTo>
                      <a:pt x="289" y="12"/>
                    </a:lnTo>
                    <a:lnTo>
                      <a:pt x="311" y="12"/>
                    </a:lnTo>
                    <a:lnTo>
                      <a:pt x="332" y="12"/>
                    </a:lnTo>
                    <a:lnTo>
                      <a:pt x="371" y="12"/>
                    </a:lnTo>
                    <a:lnTo>
                      <a:pt x="407" y="10"/>
                    </a:lnTo>
                    <a:lnTo>
                      <a:pt x="440" y="9"/>
                    </a:lnTo>
                    <a:lnTo>
                      <a:pt x="471" y="8"/>
                    </a:lnTo>
                    <a:lnTo>
                      <a:pt x="499" y="5"/>
                    </a:lnTo>
                    <a:lnTo>
                      <a:pt x="525" y="4"/>
                    </a:lnTo>
                    <a:lnTo>
                      <a:pt x="550" y="2"/>
                    </a:lnTo>
                    <a:lnTo>
                      <a:pt x="576" y="1"/>
                    </a:lnTo>
                    <a:lnTo>
                      <a:pt x="62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31" y="427"/>
                <a:ext cx="625" cy="273"/>
              </a:xfrm>
              <a:custGeom>
                <a:avLst/>
                <a:gdLst>
                  <a:gd name="T0" fmla="*/ 624 w 625"/>
                  <a:gd name="T1" fmla="*/ 0 h 273"/>
                  <a:gd name="T2" fmla="*/ 624 w 625"/>
                  <a:gd name="T3" fmla="*/ 1 h 273"/>
                  <a:gd name="T4" fmla="*/ 624 w 625"/>
                  <a:gd name="T5" fmla="*/ 3 h 273"/>
                  <a:gd name="T6" fmla="*/ 624 w 625"/>
                  <a:gd name="T7" fmla="*/ 6 h 273"/>
                  <a:gd name="T8" fmla="*/ 624 w 625"/>
                  <a:gd name="T9" fmla="*/ 11 h 273"/>
                  <a:gd name="T10" fmla="*/ 624 w 625"/>
                  <a:gd name="T11" fmla="*/ 18 h 273"/>
                  <a:gd name="T12" fmla="*/ 624 w 625"/>
                  <a:gd name="T13" fmla="*/ 24 h 273"/>
                  <a:gd name="T14" fmla="*/ 624 w 625"/>
                  <a:gd name="T15" fmla="*/ 42 h 273"/>
                  <a:gd name="T16" fmla="*/ 624 w 625"/>
                  <a:gd name="T17" fmla="*/ 62 h 273"/>
                  <a:gd name="T18" fmla="*/ 624 w 625"/>
                  <a:gd name="T19" fmla="*/ 86 h 273"/>
                  <a:gd name="T20" fmla="*/ 624 w 625"/>
                  <a:gd name="T21" fmla="*/ 111 h 273"/>
                  <a:gd name="T22" fmla="*/ 624 w 625"/>
                  <a:gd name="T23" fmla="*/ 136 h 273"/>
                  <a:gd name="T24" fmla="*/ 624 w 625"/>
                  <a:gd name="T25" fmla="*/ 161 h 273"/>
                  <a:gd name="T26" fmla="*/ 624 w 625"/>
                  <a:gd name="T27" fmla="*/ 186 h 273"/>
                  <a:gd name="T28" fmla="*/ 624 w 625"/>
                  <a:gd name="T29" fmla="*/ 209 h 273"/>
                  <a:gd name="T30" fmla="*/ 624 w 625"/>
                  <a:gd name="T31" fmla="*/ 229 h 273"/>
                  <a:gd name="T32" fmla="*/ 624 w 625"/>
                  <a:gd name="T33" fmla="*/ 247 h 273"/>
                  <a:gd name="T34" fmla="*/ 624 w 625"/>
                  <a:gd name="T35" fmla="*/ 254 h 273"/>
                  <a:gd name="T36" fmla="*/ 624 w 625"/>
                  <a:gd name="T37" fmla="*/ 261 h 273"/>
                  <a:gd name="T38" fmla="*/ 624 w 625"/>
                  <a:gd name="T39" fmla="*/ 265 h 273"/>
                  <a:gd name="T40" fmla="*/ 624 w 625"/>
                  <a:gd name="T41" fmla="*/ 269 h 273"/>
                  <a:gd name="T42" fmla="*/ 624 w 625"/>
                  <a:gd name="T43" fmla="*/ 271 h 273"/>
                  <a:gd name="T44" fmla="*/ 624 w 625"/>
                  <a:gd name="T45" fmla="*/ 272 h 273"/>
                  <a:gd name="T46" fmla="*/ 607 w 625"/>
                  <a:gd name="T47" fmla="*/ 266 h 273"/>
                  <a:gd name="T48" fmla="*/ 590 w 625"/>
                  <a:gd name="T49" fmla="*/ 262 h 273"/>
                  <a:gd name="T50" fmla="*/ 561 w 625"/>
                  <a:gd name="T51" fmla="*/ 254 h 273"/>
                  <a:gd name="T52" fmla="*/ 534 w 625"/>
                  <a:gd name="T53" fmla="*/ 248 h 273"/>
                  <a:gd name="T54" fmla="*/ 507 w 625"/>
                  <a:gd name="T55" fmla="*/ 245 h 273"/>
                  <a:gd name="T56" fmla="*/ 480 w 625"/>
                  <a:gd name="T57" fmla="*/ 243 h 273"/>
                  <a:gd name="T58" fmla="*/ 452 w 625"/>
                  <a:gd name="T59" fmla="*/ 241 h 273"/>
                  <a:gd name="T60" fmla="*/ 436 w 625"/>
                  <a:gd name="T61" fmla="*/ 241 h 273"/>
                  <a:gd name="T62" fmla="*/ 420 w 625"/>
                  <a:gd name="T63" fmla="*/ 241 h 273"/>
                  <a:gd name="T64" fmla="*/ 402 w 625"/>
                  <a:gd name="T65" fmla="*/ 241 h 273"/>
                  <a:gd name="T66" fmla="*/ 384 w 625"/>
                  <a:gd name="T67" fmla="*/ 241 h 273"/>
                  <a:gd name="T68" fmla="*/ 364 w 625"/>
                  <a:gd name="T69" fmla="*/ 241 h 273"/>
                  <a:gd name="T70" fmla="*/ 342 w 625"/>
                  <a:gd name="T71" fmla="*/ 242 h 273"/>
                  <a:gd name="T72" fmla="*/ 317 w 625"/>
                  <a:gd name="T73" fmla="*/ 244 h 273"/>
                  <a:gd name="T74" fmla="*/ 293 w 625"/>
                  <a:gd name="T75" fmla="*/ 245 h 273"/>
                  <a:gd name="T76" fmla="*/ 242 w 625"/>
                  <a:gd name="T77" fmla="*/ 251 h 273"/>
                  <a:gd name="T78" fmla="*/ 189 w 625"/>
                  <a:gd name="T79" fmla="*/ 256 h 273"/>
                  <a:gd name="T80" fmla="*/ 136 w 625"/>
                  <a:gd name="T81" fmla="*/ 262 h 273"/>
                  <a:gd name="T82" fmla="*/ 111 w 625"/>
                  <a:gd name="T83" fmla="*/ 265 h 273"/>
                  <a:gd name="T84" fmla="*/ 87 w 625"/>
                  <a:gd name="T85" fmla="*/ 267 h 273"/>
                  <a:gd name="T86" fmla="*/ 62 w 625"/>
                  <a:gd name="T87" fmla="*/ 269 h 273"/>
                  <a:gd name="T88" fmla="*/ 40 w 625"/>
                  <a:gd name="T89" fmla="*/ 271 h 273"/>
                  <a:gd name="T90" fmla="*/ 19 w 625"/>
                  <a:gd name="T91" fmla="*/ 272 h 273"/>
                  <a:gd name="T92" fmla="*/ 0 w 625"/>
                  <a:gd name="T93" fmla="*/ 272 h 273"/>
                  <a:gd name="T94" fmla="*/ 0 w 625"/>
                  <a:gd name="T95" fmla="*/ 0 h 273"/>
                  <a:gd name="T96" fmla="*/ 624 w 625"/>
                  <a:gd name="T97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25" h="273">
                    <a:moveTo>
                      <a:pt x="624" y="0"/>
                    </a:moveTo>
                    <a:lnTo>
                      <a:pt x="624" y="1"/>
                    </a:lnTo>
                    <a:lnTo>
                      <a:pt x="624" y="3"/>
                    </a:lnTo>
                    <a:lnTo>
                      <a:pt x="624" y="6"/>
                    </a:lnTo>
                    <a:lnTo>
                      <a:pt x="624" y="11"/>
                    </a:lnTo>
                    <a:lnTo>
                      <a:pt x="624" y="18"/>
                    </a:lnTo>
                    <a:lnTo>
                      <a:pt x="624" y="24"/>
                    </a:lnTo>
                    <a:lnTo>
                      <a:pt x="624" y="42"/>
                    </a:lnTo>
                    <a:lnTo>
                      <a:pt x="624" y="62"/>
                    </a:lnTo>
                    <a:lnTo>
                      <a:pt x="624" y="86"/>
                    </a:lnTo>
                    <a:lnTo>
                      <a:pt x="624" y="111"/>
                    </a:lnTo>
                    <a:lnTo>
                      <a:pt x="624" y="136"/>
                    </a:lnTo>
                    <a:lnTo>
                      <a:pt x="624" y="161"/>
                    </a:lnTo>
                    <a:lnTo>
                      <a:pt x="624" y="186"/>
                    </a:lnTo>
                    <a:lnTo>
                      <a:pt x="624" y="209"/>
                    </a:lnTo>
                    <a:lnTo>
                      <a:pt x="624" y="229"/>
                    </a:lnTo>
                    <a:lnTo>
                      <a:pt x="624" y="247"/>
                    </a:lnTo>
                    <a:lnTo>
                      <a:pt x="624" y="254"/>
                    </a:lnTo>
                    <a:lnTo>
                      <a:pt x="624" y="261"/>
                    </a:lnTo>
                    <a:lnTo>
                      <a:pt x="624" y="265"/>
                    </a:lnTo>
                    <a:lnTo>
                      <a:pt x="624" y="269"/>
                    </a:lnTo>
                    <a:lnTo>
                      <a:pt x="624" y="271"/>
                    </a:lnTo>
                    <a:lnTo>
                      <a:pt x="624" y="272"/>
                    </a:lnTo>
                    <a:lnTo>
                      <a:pt x="607" y="266"/>
                    </a:lnTo>
                    <a:lnTo>
                      <a:pt x="590" y="262"/>
                    </a:lnTo>
                    <a:lnTo>
                      <a:pt x="561" y="254"/>
                    </a:lnTo>
                    <a:lnTo>
                      <a:pt x="534" y="248"/>
                    </a:lnTo>
                    <a:lnTo>
                      <a:pt x="507" y="245"/>
                    </a:lnTo>
                    <a:lnTo>
                      <a:pt x="480" y="243"/>
                    </a:lnTo>
                    <a:lnTo>
                      <a:pt x="452" y="241"/>
                    </a:lnTo>
                    <a:lnTo>
                      <a:pt x="436" y="241"/>
                    </a:lnTo>
                    <a:lnTo>
                      <a:pt x="420" y="241"/>
                    </a:lnTo>
                    <a:lnTo>
                      <a:pt x="402" y="241"/>
                    </a:lnTo>
                    <a:lnTo>
                      <a:pt x="384" y="241"/>
                    </a:lnTo>
                    <a:lnTo>
                      <a:pt x="364" y="241"/>
                    </a:lnTo>
                    <a:lnTo>
                      <a:pt x="342" y="242"/>
                    </a:lnTo>
                    <a:lnTo>
                      <a:pt x="317" y="244"/>
                    </a:lnTo>
                    <a:lnTo>
                      <a:pt x="293" y="245"/>
                    </a:lnTo>
                    <a:lnTo>
                      <a:pt x="242" y="251"/>
                    </a:lnTo>
                    <a:lnTo>
                      <a:pt x="189" y="256"/>
                    </a:lnTo>
                    <a:lnTo>
                      <a:pt x="136" y="262"/>
                    </a:lnTo>
                    <a:lnTo>
                      <a:pt x="111" y="265"/>
                    </a:lnTo>
                    <a:lnTo>
                      <a:pt x="87" y="267"/>
                    </a:lnTo>
                    <a:lnTo>
                      <a:pt x="62" y="269"/>
                    </a:lnTo>
                    <a:lnTo>
                      <a:pt x="40" y="271"/>
                    </a:lnTo>
                    <a:lnTo>
                      <a:pt x="19" y="272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2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31" y="249"/>
                <a:ext cx="626" cy="205"/>
              </a:xfrm>
              <a:custGeom>
                <a:avLst/>
                <a:gdLst>
                  <a:gd name="T0" fmla="*/ 625 w 626"/>
                  <a:gd name="T1" fmla="*/ 13 h 205"/>
                  <a:gd name="T2" fmla="*/ 625 w 626"/>
                  <a:gd name="T3" fmla="*/ 191 h 205"/>
                  <a:gd name="T4" fmla="*/ 616 w 626"/>
                  <a:gd name="T5" fmla="*/ 195 h 205"/>
                  <a:gd name="T6" fmla="*/ 606 w 626"/>
                  <a:gd name="T7" fmla="*/ 199 h 205"/>
                  <a:gd name="T8" fmla="*/ 596 w 626"/>
                  <a:gd name="T9" fmla="*/ 202 h 205"/>
                  <a:gd name="T10" fmla="*/ 584 w 626"/>
                  <a:gd name="T11" fmla="*/ 203 h 205"/>
                  <a:gd name="T12" fmla="*/ 572 w 626"/>
                  <a:gd name="T13" fmla="*/ 204 h 205"/>
                  <a:gd name="T14" fmla="*/ 559 w 626"/>
                  <a:gd name="T15" fmla="*/ 204 h 205"/>
                  <a:gd name="T16" fmla="*/ 529 w 626"/>
                  <a:gd name="T17" fmla="*/ 202 h 205"/>
                  <a:gd name="T18" fmla="*/ 496 w 626"/>
                  <a:gd name="T19" fmla="*/ 198 h 205"/>
                  <a:gd name="T20" fmla="*/ 460 w 626"/>
                  <a:gd name="T21" fmla="*/ 195 h 205"/>
                  <a:gd name="T22" fmla="*/ 423 w 626"/>
                  <a:gd name="T23" fmla="*/ 192 h 205"/>
                  <a:gd name="T24" fmla="*/ 384 w 626"/>
                  <a:gd name="T25" fmla="*/ 191 h 205"/>
                  <a:gd name="T26" fmla="*/ 363 w 626"/>
                  <a:gd name="T27" fmla="*/ 191 h 205"/>
                  <a:gd name="T28" fmla="*/ 341 w 626"/>
                  <a:gd name="T29" fmla="*/ 192 h 205"/>
                  <a:gd name="T30" fmla="*/ 315 w 626"/>
                  <a:gd name="T31" fmla="*/ 193 h 205"/>
                  <a:gd name="T32" fmla="*/ 290 w 626"/>
                  <a:gd name="T33" fmla="*/ 195 h 205"/>
                  <a:gd name="T34" fmla="*/ 262 w 626"/>
                  <a:gd name="T35" fmla="*/ 197 h 205"/>
                  <a:gd name="T36" fmla="*/ 234 w 626"/>
                  <a:gd name="T37" fmla="*/ 198 h 205"/>
                  <a:gd name="T38" fmla="*/ 177 w 626"/>
                  <a:gd name="T39" fmla="*/ 202 h 205"/>
                  <a:gd name="T40" fmla="*/ 150 w 626"/>
                  <a:gd name="T41" fmla="*/ 203 h 205"/>
                  <a:gd name="T42" fmla="*/ 122 w 626"/>
                  <a:gd name="T43" fmla="*/ 204 h 205"/>
                  <a:gd name="T44" fmla="*/ 96 w 626"/>
                  <a:gd name="T45" fmla="*/ 204 h 205"/>
                  <a:gd name="T46" fmla="*/ 72 w 626"/>
                  <a:gd name="T47" fmla="*/ 203 h 205"/>
                  <a:gd name="T48" fmla="*/ 50 w 626"/>
                  <a:gd name="T49" fmla="*/ 202 h 205"/>
                  <a:gd name="T50" fmla="*/ 31 w 626"/>
                  <a:gd name="T51" fmla="*/ 199 h 205"/>
                  <a:gd name="T52" fmla="*/ 14 w 626"/>
                  <a:gd name="T53" fmla="*/ 195 h 205"/>
                  <a:gd name="T54" fmla="*/ 0 w 626"/>
                  <a:gd name="T55" fmla="*/ 191 h 205"/>
                  <a:gd name="T56" fmla="*/ 0 w 626"/>
                  <a:gd name="T57" fmla="*/ 13 h 205"/>
                  <a:gd name="T58" fmla="*/ 8 w 626"/>
                  <a:gd name="T59" fmla="*/ 10 h 205"/>
                  <a:gd name="T60" fmla="*/ 19 w 626"/>
                  <a:gd name="T61" fmla="*/ 8 h 205"/>
                  <a:gd name="T62" fmla="*/ 31 w 626"/>
                  <a:gd name="T63" fmla="*/ 6 h 205"/>
                  <a:gd name="T64" fmla="*/ 43 w 626"/>
                  <a:gd name="T65" fmla="*/ 4 h 205"/>
                  <a:gd name="T66" fmla="*/ 57 w 626"/>
                  <a:gd name="T67" fmla="*/ 3 h 205"/>
                  <a:gd name="T68" fmla="*/ 72 w 626"/>
                  <a:gd name="T69" fmla="*/ 2 h 205"/>
                  <a:gd name="T70" fmla="*/ 105 w 626"/>
                  <a:gd name="T71" fmla="*/ 1 h 205"/>
                  <a:gd name="T72" fmla="*/ 140 w 626"/>
                  <a:gd name="T73" fmla="*/ 0 h 205"/>
                  <a:gd name="T74" fmla="*/ 178 w 626"/>
                  <a:gd name="T75" fmla="*/ 0 h 205"/>
                  <a:gd name="T76" fmla="*/ 218 w 626"/>
                  <a:gd name="T77" fmla="*/ 1 h 205"/>
                  <a:gd name="T78" fmla="*/ 258 w 626"/>
                  <a:gd name="T79" fmla="*/ 2 h 205"/>
                  <a:gd name="T80" fmla="*/ 298 w 626"/>
                  <a:gd name="T81" fmla="*/ 4 h 205"/>
                  <a:gd name="T82" fmla="*/ 339 w 626"/>
                  <a:gd name="T83" fmla="*/ 5 h 205"/>
                  <a:gd name="T84" fmla="*/ 377 w 626"/>
                  <a:gd name="T85" fmla="*/ 7 h 205"/>
                  <a:gd name="T86" fmla="*/ 414 w 626"/>
                  <a:gd name="T87" fmla="*/ 9 h 205"/>
                  <a:gd name="T88" fmla="*/ 448 w 626"/>
                  <a:gd name="T89" fmla="*/ 10 h 205"/>
                  <a:gd name="T90" fmla="*/ 479 w 626"/>
                  <a:gd name="T91" fmla="*/ 11 h 205"/>
                  <a:gd name="T92" fmla="*/ 493 w 626"/>
                  <a:gd name="T93" fmla="*/ 12 h 205"/>
                  <a:gd name="T94" fmla="*/ 506 w 626"/>
                  <a:gd name="T95" fmla="*/ 13 h 205"/>
                  <a:gd name="T96" fmla="*/ 517 w 626"/>
                  <a:gd name="T97" fmla="*/ 13 h 205"/>
                  <a:gd name="T98" fmla="*/ 528 w 626"/>
                  <a:gd name="T99" fmla="*/ 13 h 205"/>
                  <a:gd name="T100" fmla="*/ 546 w 626"/>
                  <a:gd name="T101" fmla="*/ 13 h 205"/>
                  <a:gd name="T102" fmla="*/ 561 w 626"/>
                  <a:gd name="T103" fmla="*/ 13 h 205"/>
                  <a:gd name="T104" fmla="*/ 574 w 626"/>
                  <a:gd name="T105" fmla="*/ 13 h 205"/>
                  <a:gd name="T106" fmla="*/ 584 w 626"/>
                  <a:gd name="T107" fmla="*/ 13 h 205"/>
                  <a:gd name="T108" fmla="*/ 593 w 626"/>
                  <a:gd name="T109" fmla="*/ 13 h 205"/>
                  <a:gd name="T110" fmla="*/ 599 w 626"/>
                  <a:gd name="T111" fmla="*/ 13 h 205"/>
                  <a:gd name="T112" fmla="*/ 604 w 626"/>
                  <a:gd name="T113" fmla="*/ 13 h 205"/>
                  <a:gd name="T114" fmla="*/ 608 w 626"/>
                  <a:gd name="T115" fmla="*/ 13 h 205"/>
                  <a:gd name="T116" fmla="*/ 613 w 626"/>
                  <a:gd name="T117" fmla="*/ 13 h 205"/>
                  <a:gd name="T118" fmla="*/ 616 w 626"/>
                  <a:gd name="T119" fmla="*/ 13 h 205"/>
                  <a:gd name="T120" fmla="*/ 619 w 626"/>
                  <a:gd name="T121" fmla="*/ 13 h 205"/>
                  <a:gd name="T122" fmla="*/ 621 w 626"/>
                  <a:gd name="T123" fmla="*/ 13 h 205"/>
                  <a:gd name="T124" fmla="*/ 625 w 626"/>
                  <a:gd name="T125" fmla="*/ 1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26" h="205">
                    <a:moveTo>
                      <a:pt x="625" y="13"/>
                    </a:moveTo>
                    <a:lnTo>
                      <a:pt x="625" y="191"/>
                    </a:lnTo>
                    <a:lnTo>
                      <a:pt x="616" y="195"/>
                    </a:lnTo>
                    <a:lnTo>
                      <a:pt x="606" y="199"/>
                    </a:lnTo>
                    <a:lnTo>
                      <a:pt x="596" y="202"/>
                    </a:lnTo>
                    <a:lnTo>
                      <a:pt x="584" y="203"/>
                    </a:lnTo>
                    <a:lnTo>
                      <a:pt x="572" y="204"/>
                    </a:lnTo>
                    <a:lnTo>
                      <a:pt x="559" y="204"/>
                    </a:lnTo>
                    <a:lnTo>
                      <a:pt x="529" y="202"/>
                    </a:lnTo>
                    <a:lnTo>
                      <a:pt x="496" y="198"/>
                    </a:lnTo>
                    <a:lnTo>
                      <a:pt x="460" y="195"/>
                    </a:lnTo>
                    <a:lnTo>
                      <a:pt x="423" y="192"/>
                    </a:lnTo>
                    <a:lnTo>
                      <a:pt x="384" y="191"/>
                    </a:lnTo>
                    <a:lnTo>
                      <a:pt x="363" y="191"/>
                    </a:lnTo>
                    <a:lnTo>
                      <a:pt x="341" y="192"/>
                    </a:lnTo>
                    <a:lnTo>
                      <a:pt x="315" y="193"/>
                    </a:lnTo>
                    <a:lnTo>
                      <a:pt x="290" y="195"/>
                    </a:lnTo>
                    <a:lnTo>
                      <a:pt x="262" y="197"/>
                    </a:lnTo>
                    <a:lnTo>
                      <a:pt x="234" y="198"/>
                    </a:lnTo>
                    <a:lnTo>
                      <a:pt x="177" y="202"/>
                    </a:lnTo>
                    <a:lnTo>
                      <a:pt x="150" y="203"/>
                    </a:lnTo>
                    <a:lnTo>
                      <a:pt x="122" y="204"/>
                    </a:lnTo>
                    <a:lnTo>
                      <a:pt x="96" y="204"/>
                    </a:lnTo>
                    <a:lnTo>
                      <a:pt x="72" y="203"/>
                    </a:lnTo>
                    <a:lnTo>
                      <a:pt x="50" y="202"/>
                    </a:lnTo>
                    <a:lnTo>
                      <a:pt x="31" y="199"/>
                    </a:lnTo>
                    <a:lnTo>
                      <a:pt x="14" y="195"/>
                    </a:lnTo>
                    <a:lnTo>
                      <a:pt x="0" y="191"/>
                    </a:lnTo>
                    <a:lnTo>
                      <a:pt x="0" y="13"/>
                    </a:lnTo>
                    <a:lnTo>
                      <a:pt x="8" y="10"/>
                    </a:lnTo>
                    <a:lnTo>
                      <a:pt x="19" y="8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7" y="3"/>
                    </a:lnTo>
                    <a:lnTo>
                      <a:pt x="72" y="2"/>
                    </a:lnTo>
                    <a:lnTo>
                      <a:pt x="105" y="1"/>
                    </a:lnTo>
                    <a:lnTo>
                      <a:pt x="140" y="0"/>
                    </a:lnTo>
                    <a:lnTo>
                      <a:pt x="178" y="0"/>
                    </a:lnTo>
                    <a:lnTo>
                      <a:pt x="218" y="1"/>
                    </a:lnTo>
                    <a:lnTo>
                      <a:pt x="258" y="2"/>
                    </a:lnTo>
                    <a:lnTo>
                      <a:pt x="298" y="4"/>
                    </a:lnTo>
                    <a:lnTo>
                      <a:pt x="339" y="5"/>
                    </a:lnTo>
                    <a:lnTo>
                      <a:pt x="377" y="7"/>
                    </a:lnTo>
                    <a:lnTo>
                      <a:pt x="414" y="9"/>
                    </a:lnTo>
                    <a:lnTo>
                      <a:pt x="448" y="10"/>
                    </a:lnTo>
                    <a:lnTo>
                      <a:pt x="479" y="11"/>
                    </a:lnTo>
                    <a:lnTo>
                      <a:pt x="493" y="12"/>
                    </a:lnTo>
                    <a:lnTo>
                      <a:pt x="506" y="13"/>
                    </a:lnTo>
                    <a:lnTo>
                      <a:pt x="517" y="13"/>
                    </a:lnTo>
                    <a:lnTo>
                      <a:pt x="528" y="13"/>
                    </a:lnTo>
                    <a:lnTo>
                      <a:pt x="546" y="13"/>
                    </a:lnTo>
                    <a:lnTo>
                      <a:pt x="561" y="13"/>
                    </a:lnTo>
                    <a:lnTo>
                      <a:pt x="574" y="13"/>
                    </a:lnTo>
                    <a:lnTo>
                      <a:pt x="584" y="13"/>
                    </a:lnTo>
                    <a:lnTo>
                      <a:pt x="593" y="13"/>
                    </a:lnTo>
                    <a:lnTo>
                      <a:pt x="599" y="13"/>
                    </a:lnTo>
                    <a:lnTo>
                      <a:pt x="604" y="13"/>
                    </a:lnTo>
                    <a:lnTo>
                      <a:pt x="608" y="13"/>
                    </a:lnTo>
                    <a:lnTo>
                      <a:pt x="613" y="13"/>
                    </a:lnTo>
                    <a:lnTo>
                      <a:pt x="616" y="13"/>
                    </a:lnTo>
                    <a:lnTo>
                      <a:pt x="619" y="13"/>
                    </a:lnTo>
                    <a:lnTo>
                      <a:pt x="621" y="13"/>
                    </a:lnTo>
                    <a:lnTo>
                      <a:pt x="625" y="1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25" y="2477"/>
                <a:ext cx="625" cy="288"/>
              </a:xfrm>
              <a:custGeom>
                <a:avLst/>
                <a:gdLst>
                  <a:gd name="T0" fmla="*/ 624 w 625"/>
                  <a:gd name="T1" fmla="*/ 0 h 288"/>
                  <a:gd name="T2" fmla="*/ 624 w 625"/>
                  <a:gd name="T3" fmla="*/ 5 h 288"/>
                  <a:gd name="T4" fmla="*/ 624 w 625"/>
                  <a:gd name="T5" fmla="*/ 14 h 288"/>
                  <a:gd name="T6" fmla="*/ 624 w 625"/>
                  <a:gd name="T7" fmla="*/ 27 h 288"/>
                  <a:gd name="T8" fmla="*/ 624 w 625"/>
                  <a:gd name="T9" fmla="*/ 45 h 288"/>
                  <a:gd name="T10" fmla="*/ 624 w 625"/>
                  <a:gd name="T11" fmla="*/ 85 h 288"/>
                  <a:gd name="T12" fmla="*/ 624 w 625"/>
                  <a:gd name="T13" fmla="*/ 139 h 288"/>
                  <a:gd name="T14" fmla="*/ 624 w 625"/>
                  <a:gd name="T15" fmla="*/ 188 h 288"/>
                  <a:gd name="T16" fmla="*/ 624 w 625"/>
                  <a:gd name="T17" fmla="*/ 233 h 288"/>
                  <a:gd name="T18" fmla="*/ 624 w 625"/>
                  <a:gd name="T19" fmla="*/ 246 h 288"/>
                  <a:gd name="T20" fmla="*/ 624 w 625"/>
                  <a:gd name="T21" fmla="*/ 260 h 288"/>
                  <a:gd name="T22" fmla="*/ 624 w 625"/>
                  <a:gd name="T23" fmla="*/ 269 h 288"/>
                  <a:gd name="T24" fmla="*/ 624 w 625"/>
                  <a:gd name="T25" fmla="*/ 273 h 288"/>
                  <a:gd name="T26" fmla="*/ 584 w 625"/>
                  <a:gd name="T27" fmla="*/ 269 h 288"/>
                  <a:gd name="T28" fmla="*/ 547 w 625"/>
                  <a:gd name="T29" fmla="*/ 264 h 288"/>
                  <a:gd name="T30" fmla="*/ 512 w 625"/>
                  <a:gd name="T31" fmla="*/ 264 h 288"/>
                  <a:gd name="T32" fmla="*/ 477 w 625"/>
                  <a:gd name="T33" fmla="*/ 260 h 288"/>
                  <a:gd name="T34" fmla="*/ 445 w 625"/>
                  <a:gd name="T35" fmla="*/ 260 h 288"/>
                  <a:gd name="T36" fmla="*/ 415 w 625"/>
                  <a:gd name="T37" fmla="*/ 260 h 288"/>
                  <a:gd name="T38" fmla="*/ 386 w 625"/>
                  <a:gd name="T39" fmla="*/ 260 h 288"/>
                  <a:gd name="T40" fmla="*/ 359 w 625"/>
                  <a:gd name="T41" fmla="*/ 260 h 288"/>
                  <a:gd name="T42" fmla="*/ 334 w 625"/>
                  <a:gd name="T43" fmla="*/ 260 h 288"/>
                  <a:gd name="T44" fmla="*/ 309 w 625"/>
                  <a:gd name="T45" fmla="*/ 260 h 288"/>
                  <a:gd name="T46" fmla="*/ 286 w 625"/>
                  <a:gd name="T47" fmla="*/ 260 h 288"/>
                  <a:gd name="T48" fmla="*/ 264 w 625"/>
                  <a:gd name="T49" fmla="*/ 264 h 288"/>
                  <a:gd name="T50" fmla="*/ 244 w 625"/>
                  <a:gd name="T51" fmla="*/ 264 h 288"/>
                  <a:gd name="T52" fmla="*/ 225 w 625"/>
                  <a:gd name="T53" fmla="*/ 269 h 288"/>
                  <a:gd name="T54" fmla="*/ 206 w 625"/>
                  <a:gd name="T55" fmla="*/ 269 h 288"/>
                  <a:gd name="T56" fmla="*/ 189 w 625"/>
                  <a:gd name="T57" fmla="*/ 273 h 288"/>
                  <a:gd name="T58" fmla="*/ 158 w 625"/>
                  <a:gd name="T59" fmla="*/ 278 h 288"/>
                  <a:gd name="T60" fmla="*/ 129 w 625"/>
                  <a:gd name="T61" fmla="*/ 282 h 288"/>
                  <a:gd name="T62" fmla="*/ 104 w 625"/>
                  <a:gd name="T63" fmla="*/ 282 h 288"/>
                  <a:gd name="T64" fmla="*/ 81 w 625"/>
                  <a:gd name="T65" fmla="*/ 287 h 288"/>
                  <a:gd name="T66" fmla="*/ 59 w 625"/>
                  <a:gd name="T67" fmla="*/ 287 h 288"/>
                  <a:gd name="T68" fmla="*/ 39 w 625"/>
                  <a:gd name="T69" fmla="*/ 282 h 288"/>
                  <a:gd name="T70" fmla="*/ 0 w 625"/>
                  <a:gd name="T71" fmla="*/ 273 h 288"/>
                  <a:gd name="T72" fmla="*/ 0 w 625"/>
                  <a:gd name="T73" fmla="*/ 0 h 288"/>
                  <a:gd name="T74" fmla="*/ 624 w 625"/>
                  <a:gd name="T7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5" h="288">
                    <a:moveTo>
                      <a:pt x="624" y="0"/>
                    </a:moveTo>
                    <a:lnTo>
                      <a:pt x="624" y="5"/>
                    </a:lnTo>
                    <a:lnTo>
                      <a:pt x="624" y="14"/>
                    </a:lnTo>
                    <a:lnTo>
                      <a:pt x="624" y="27"/>
                    </a:lnTo>
                    <a:lnTo>
                      <a:pt x="624" y="45"/>
                    </a:lnTo>
                    <a:lnTo>
                      <a:pt x="624" y="85"/>
                    </a:lnTo>
                    <a:lnTo>
                      <a:pt x="624" y="139"/>
                    </a:lnTo>
                    <a:lnTo>
                      <a:pt x="624" y="188"/>
                    </a:lnTo>
                    <a:lnTo>
                      <a:pt x="624" y="233"/>
                    </a:lnTo>
                    <a:lnTo>
                      <a:pt x="624" y="246"/>
                    </a:lnTo>
                    <a:lnTo>
                      <a:pt x="624" y="260"/>
                    </a:lnTo>
                    <a:lnTo>
                      <a:pt x="624" y="269"/>
                    </a:lnTo>
                    <a:lnTo>
                      <a:pt x="624" y="273"/>
                    </a:lnTo>
                    <a:lnTo>
                      <a:pt x="584" y="269"/>
                    </a:lnTo>
                    <a:lnTo>
                      <a:pt x="547" y="264"/>
                    </a:lnTo>
                    <a:lnTo>
                      <a:pt x="512" y="264"/>
                    </a:lnTo>
                    <a:lnTo>
                      <a:pt x="477" y="260"/>
                    </a:lnTo>
                    <a:lnTo>
                      <a:pt x="445" y="260"/>
                    </a:lnTo>
                    <a:lnTo>
                      <a:pt x="415" y="260"/>
                    </a:lnTo>
                    <a:lnTo>
                      <a:pt x="386" y="260"/>
                    </a:lnTo>
                    <a:lnTo>
                      <a:pt x="359" y="260"/>
                    </a:lnTo>
                    <a:lnTo>
                      <a:pt x="334" y="260"/>
                    </a:lnTo>
                    <a:lnTo>
                      <a:pt x="309" y="260"/>
                    </a:lnTo>
                    <a:lnTo>
                      <a:pt x="286" y="260"/>
                    </a:lnTo>
                    <a:lnTo>
                      <a:pt x="264" y="264"/>
                    </a:lnTo>
                    <a:lnTo>
                      <a:pt x="244" y="264"/>
                    </a:lnTo>
                    <a:lnTo>
                      <a:pt x="225" y="269"/>
                    </a:lnTo>
                    <a:lnTo>
                      <a:pt x="206" y="269"/>
                    </a:lnTo>
                    <a:lnTo>
                      <a:pt x="189" y="273"/>
                    </a:lnTo>
                    <a:lnTo>
                      <a:pt x="158" y="278"/>
                    </a:lnTo>
                    <a:lnTo>
                      <a:pt x="129" y="282"/>
                    </a:lnTo>
                    <a:lnTo>
                      <a:pt x="104" y="282"/>
                    </a:lnTo>
                    <a:lnTo>
                      <a:pt x="81" y="287"/>
                    </a:lnTo>
                    <a:lnTo>
                      <a:pt x="59" y="287"/>
                    </a:lnTo>
                    <a:lnTo>
                      <a:pt x="39" y="282"/>
                    </a:lnTo>
                    <a:lnTo>
                      <a:pt x="0" y="273"/>
                    </a:lnTo>
                    <a:lnTo>
                      <a:pt x="0" y="0"/>
                    </a:lnTo>
                    <a:lnTo>
                      <a:pt x="624" y="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6" y="2225"/>
                <a:ext cx="625" cy="290"/>
              </a:xfrm>
              <a:custGeom>
                <a:avLst/>
                <a:gdLst>
                  <a:gd name="T0" fmla="*/ 624 w 625"/>
                  <a:gd name="T1" fmla="*/ 0 h 290"/>
                  <a:gd name="T2" fmla="*/ 624 w 625"/>
                  <a:gd name="T3" fmla="*/ 272 h 290"/>
                  <a:gd name="T4" fmla="*/ 614 w 625"/>
                  <a:gd name="T5" fmla="*/ 276 h 290"/>
                  <a:gd name="T6" fmla="*/ 602 w 625"/>
                  <a:gd name="T7" fmla="*/ 280 h 290"/>
                  <a:gd name="T8" fmla="*/ 590 w 625"/>
                  <a:gd name="T9" fmla="*/ 280 h 290"/>
                  <a:gd name="T10" fmla="*/ 575 w 625"/>
                  <a:gd name="T11" fmla="*/ 284 h 290"/>
                  <a:gd name="T12" fmla="*/ 560 w 625"/>
                  <a:gd name="T13" fmla="*/ 284 h 290"/>
                  <a:gd name="T14" fmla="*/ 544 w 625"/>
                  <a:gd name="T15" fmla="*/ 284 h 290"/>
                  <a:gd name="T16" fmla="*/ 509 w 625"/>
                  <a:gd name="T17" fmla="*/ 289 h 290"/>
                  <a:gd name="T18" fmla="*/ 472 w 625"/>
                  <a:gd name="T19" fmla="*/ 284 h 290"/>
                  <a:gd name="T20" fmla="*/ 431 w 625"/>
                  <a:gd name="T21" fmla="*/ 284 h 290"/>
                  <a:gd name="T22" fmla="*/ 389 w 625"/>
                  <a:gd name="T23" fmla="*/ 280 h 290"/>
                  <a:gd name="T24" fmla="*/ 345 w 625"/>
                  <a:gd name="T25" fmla="*/ 276 h 290"/>
                  <a:gd name="T26" fmla="*/ 254 w 625"/>
                  <a:gd name="T27" fmla="*/ 268 h 290"/>
                  <a:gd name="T28" fmla="*/ 208 w 625"/>
                  <a:gd name="T29" fmla="*/ 268 h 290"/>
                  <a:gd name="T30" fmla="*/ 164 w 625"/>
                  <a:gd name="T31" fmla="*/ 264 h 290"/>
                  <a:gd name="T32" fmla="*/ 120 w 625"/>
                  <a:gd name="T33" fmla="*/ 264 h 290"/>
                  <a:gd name="T34" fmla="*/ 77 w 625"/>
                  <a:gd name="T35" fmla="*/ 264 h 290"/>
                  <a:gd name="T36" fmla="*/ 38 w 625"/>
                  <a:gd name="T37" fmla="*/ 268 h 290"/>
                  <a:gd name="T38" fmla="*/ 0 w 625"/>
                  <a:gd name="T39" fmla="*/ 272 h 290"/>
                  <a:gd name="T40" fmla="*/ 0 w 625"/>
                  <a:gd name="T41" fmla="*/ 0 h 290"/>
                  <a:gd name="T42" fmla="*/ 624 w 625"/>
                  <a:gd name="T4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5" h="290">
                    <a:moveTo>
                      <a:pt x="624" y="0"/>
                    </a:moveTo>
                    <a:lnTo>
                      <a:pt x="624" y="272"/>
                    </a:lnTo>
                    <a:lnTo>
                      <a:pt x="614" y="276"/>
                    </a:lnTo>
                    <a:lnTo>
                      <a:pt x="602" y="280"/>
                    </a:lnTo>
                    <a:lnTo>
                      <a:pt x="590" y="280"/>
                    </a:lnTo>
                    <a:lnTo>
                      <a:pt x="575" y="284"/>
                    </a:lnTo>
                    <a:lnTo>
                      <a:pt x="560" y="284"/>
                    </a:lnTo>
                    <a:lnTo>
                      <a:pt x="544" y="284"/>
                    </a:lnTo>
                    <a:lnTo>
                      <a:pt x="509" y="289"/>
                    </a:lnTo>
                    <a:lnTo>
                      <a:pt x="472" y="284"/>
                    </a:lnTo>
                    <a:lnTo>
                      <a:pt x="431" y="284"/>
                    </a:lnTo>
                    <a:lnTo>
                      <a:pt x="389" y="280"/>
                    </a:lnTo>
                    <a:lnTo>
                      <a:pt x="345" y="276"/>
                    </a:lnTo>
                    <a:lnTo>
                      <a:pt x="254" y="268"/>
                    </a:lnTo>
                    <a:lnTo>
                      <a:pt x="208" y="268"/>
                    </a:lnTo>
                    <a:lnTo>
                      <a:pt x="164" y="264"/>
                    </a:lnTo>
                    <a:lnTo>
                      <a:pt x="120" y="264"/>
                    </a:lnTo>
                    <a:lnTo>
                      <a:pt x="77" y="264"/>
                    </a:lnTo>
                    <a:lnTo>
                      <a:pt x="38" y="268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2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26" y="1512"/>
                <a:ext cx="625" cy="184"/>
              </a:xfrm>
              <a:custGeom>
                <a:avLst/>
                <a:gdLst>
                  <a:gd name="T0" fmla="*/ 624 w 625"/>
                  <a:gd name="T1" fmla="*/ 22 h 184"/>
                  <a:gd name="T2" fmla="*/ 624 w 625"/>
                  <a:gd name="T3" fmla="*/ 164 h 184"/>
                  <a:gd name="T4" fmla="*/ 614 w 625"/>
                  <a:gd name="T5" fmla="*/ 166 h 184"/>
                  <a:gd name="T6" fmla="*/ 601 w 625"/>
                  <a:gd name="T7" fmla="*/ 169 h 184"/>
                  <a:gd name="T8" fmla="*/ 588 w 625"/>
                  <a:gd name="T9" fmla="*/ 169 h 184"/>
                  <a:gd name="T10" fmla="*/ 572 w 625"/>
                  <a:gd name="T11" fmla="*/ 172 h 184"/>
                  <a:gd name="T12" fmla="*/ 555 w 625"/>
                  <a:gd name="T13" fmla="*/ 174 h 184"/>
                  <a:gd name="T14" fmla="*/ 536 w 625"/>
                  <a:gd name="T15" fmla="*/ 174 h 184"/>
                  <a:gd name="T16" fmla="*/ 518 w 625"/>
                  <a:gd name="T17" fmla="*/ 177 h 184"/>
                  <a:gd name="T18" fmla="*/ 497 w 625"/>
                  <a:gd name="T19" fmla="*/ 177 h 184"/>
                  <a:gd name="T20" fmla="*/ 454 w 625"/>
                  <a:gd name="T21" fmla="*/ 180 h 184"/>
                  <a:gd name="T22" fmla="*/ 408 w 625"/>
                  <a:gd name="T23" fmla="*/ 180 h 184"/>
                  <a:gd name="T24" fmla="*/ 360 w 625"/>
                  <a:gd name="T25" fmla="*/ 183 h 184"/>
                  <a:gd name="T26" fmla="*/ 313 w 625"/>
                  <a:gd name="T27" fmla="*/ 183 h 184"/>
                  <a:gd name="T28" fmla="*/ 264 w 625"/>
                  <a:gd name="T29" fmla="*/ 183 h 184"/>
                  <a:gd name="T30" fmla="*/ 216 w 625"/>
                  <a:gd name="T31" fmla="*/ 180 h 184"/>
                  <a:gd name="T32" fmla="*/ 170 w 625"/>
                  <a:gd name="T33" fmla="*/ 180 h 184"/>
                  <a:gd name="T34" fmla="*/ 127 w 625"/>
                  <a:gd name="T35" fmla="*/ 177 h 184"/>
                  <a:gd name="T36" fmla="*/ 106 w 625"/>
                  <a:gd name="T37" fmla="*/ 177 h 184"/>
                  <a:gd name="T38" fmla="*/ 88 w 625"/>
                  <a:gd name="T39" fmla="*/ 174 h 184"/>
                  <a:gd name="T40" fmla="*/ 70 w 625"/>
                  <a:gd name="T41" fmla="*/ 174 h 184"/>
                  <a:gd name="T42" fmla="*/ 52 w 625"/>
                  <a:gd name="T43" fmla="*/ 172 h 184"/>
                  <a:gd name="T44" fmla="*/ 38 w 625"/>
                  <a:gd name="T45" fmla="*/ 169 h 184"/>
                  <a:gd name="T46" fmla="*/ 23 w 625"/>
                  <a:gd name="T47" fmla="*/ 169 h 184"/>
                  <a:gd name="T48" fmla="*/ 10 w 625"/>
                  <a:gd name="T49" fmla="*/ 166 h 184"/>
                  <a:gd name="T50" fmla="*/ 0 w 625"/>
                  <a:gd name="T51" fmla="*/ 164 h 184"/>
                  <a:gd name="T52" fmla="*/ 0 w 625"/>
                  <a:gd name="T53" fmla="*/ 22 h 184"/>
                  <a:gd name="T54" fmla="*/ 8 w 625"/>
                  <a:gd name="T55" fmla="*/ 17 h 184"/>
                  <a:gd name="T56" fmla="*/ 18 w 625"/>
                  <a:gd name="T57" fmla="*/ 14 h 184"/>
                  <a:gd name="T58" fmla="*/ 28 w 625"/>
                  <a:gd name="T59" fmla="*/ 11 h 184"/>
                  <a:gd name="T60" fmla="*/ 40 w 625"/>
                  <a:gd name="T61" fmla="*/ 8 h 184"/>
                  <a:gd name="T62" fmla="*/ 52 w 625"/>
                  <a:gd name="T63" fmla="*/ 6 h 184"/>
                  <a:gd name="T64" fmla="*/ 66 w 625"/>
                  <a:gd name="T65" fmla="*/ 3 h 184"/>
                  <a:gd name="T66" fmla="*/ 96 w 625"/>
                  <a:gd name="T67" fmla="*/ 0 h 184"/>
                  <a:gd name="T68" fmla="*/ 129 w 625"/>
                  <a:gd name="T69" fmla="*/ 0 h 184"/>
                  <a:gd name="T70" fmla="*/ 165 w 625"/>
                  <a:gd name="T71" fmla="*/ 0 h 184"/>
                  <a:gd name="T72" fmla="*/ 201 w 625"/>
                  <a:gd name="T73" fmla="*/ 0 h 184"/>
                  <a:gd name="T74" fmla="*/ 240 w 625"/>
                  <a:gd name="T75" fmla="*/ 0 h 184"/>
                  <a:gd name="T76" fmla="*/ 260 w 625"/>
                  <a:gd name="T77" fmla="*/ 0 h 184"/>
                  <a:gd name="T78" fmla="*/ 282 w 625"/>
                  <a:gd name="T79" fmla="*/ 0 h 184"/>
                  <a:gd name="T80" fmla="*/ 307 w 625"/>
                  <a:gd name="T81" fmla="*/ 3 h 184"/>
                  <a:gd name="T82" fmla="*/ 332 w 625"/>
                  <a:gd name="T83" fmla="*/ 3 h 184"/>
                  <a:gd name="T84" fmla="*/ 385 w 625"/>
                  <a:gd name="T85" fmla="*/ 6 h 184"/>
                  <a:gd name="T86" fmla="*/ 441 w 625"/>
                  <a:gd name="T87" fmla="*/ 11 h 184"/>
                  <a:gd name="T88" fmla="*/ 495 w 625"/>
                  <a:gd name="T89" fmla="*/ 14 h 184"/>
                  <a:gd name="T90" fmla="*/ 520 w 625"/>
                  <a:gd name="T91" fmla="*/ 17 h 184"/>
                  <a:gd name="T92" fmla="*/ 545 w 625"/>
                  <a:gd name="T93" fmla="*/ 17 h 184"/>
                  <a:gd name="T94" fmla="*/ 568 w 625"/>
                  <a:gd name="T95" fmla="*/ 19 h 184"/>
                  <a:gd name="T96" fmla="*/ 589 w 625"/>
                  <a:gd name="T97" fmla="*/ 19 h 184"/>
                  <a:gd name="T98" fmla="*/ 607 w 625"/>
                  <a:gd name="T99" fmla="*/ 22 h 184"/>
                  <a:gd name="T100" fmla="*/ 624 w 625"/>
                  <a:gd name="T101" fmla="*/ 2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184">
                    <a:moveTo>
                      <a:pt x="624" y="22"/>
                    </a:moveTo>
                    <a:lnTo>
                      <a:pt x="624" y="164"/>
                    </a:lnTo>
                    <a:lnTo>
                      <a:pt x="614" y="166"/>
                    </a:lnTo>
                    <a:lnTo>
                      <a:pt x="601" y="169"/>
                    </a:lnTo>
                    <a:lnTo>
                      <a:pt x="588" y="169"/>
                    </a:lnTo>
                    <a:lnTo>
                      <a:pt x="572" y="172"/>
                    </a:lnTo>
                    <a:lnTo>
                      <a:pt x="555" y="174"/>
                    </a:lnTo>
                    <a:lnTo>
                      <a:pt x="536" y="174"/>
                    </a:lnTo>
                    <a:lnTo>
                      <a:pt x="518" y="177"/>
                    </a:lnTo>
                    <a:lnTo>
                      <a:pt x="497" y="177"/>
                    </a:lnTo>
                    <a:lnTo>
                      <a:pt x="454" y="180"/>
                    </a:lnTo>
                    <a:lnTo>
                      <a:pt x="408" y="180"/>
                    </a:lnTo>
                    <a:lnTo>
                      <a:pt x="360" y="183"/>
                    </a:lnTo>
                    <a:lnTo>
                      <a:pt x="313" y="183"/>
                    </a:lnTo>
                    <a:lnTo>
                      <a:pt x="264" y="183"/>
                    </a:lnTo>
                    <a:lnTo>
                      <a:pt x="216" y="180"/>
                    </a:lnTo>
                    <a:lnTo>
                      <a:pt x="170" y="180"/>
                    </a:lnTo>
                    <a:lnTo>
                      <a:pt x="127" y="177"/>
                    </a:lnTo>
                    <a:lnTo>
                      <a:pt x="106" y="177"/>
                    </a:lnTo>
                    <a:lnTo>
                      <a:pt x="88" y="174"/>
                    </a:lnTo>
                    <a:lnTo>
                      <a:pt x="70" y="174"/>
                    </a:lnTo>
                    <a:lnTo>
                      <a:pt x="52" y="172"/>
                    </a:lnTo>
                    <a:lnTo>
                      <a:pt x="38" y="169"/>
                    </a:lnTo>
                    <a:lnTo>
                      <a:pt x="23" y="169"/>
                    </a:lnTo>
                    <a:lnTo>
                      <a:pt x="10" y="166"/>
                    </a:lnTo>
                    <a:lnTo>
                      <a:pt x="0" y="164"/>
                    </a:lnTo>
                    <a:lnTo>
                      <a:pt x="0" y="22"/>
                    </a:lnTo>
                    <a:lnTo>
                      <a:pt x="8" y="17"/>
                    </a:lnTo>
                    <a:lnTo>
                      <a:pt x="18" y="14"/>
                    </a:lnTo>
                    <a:lnTo>
                      <a:pt x="28" y="11"/>
                    </a:lnTo>
                    <a:lnTo>
                      <a:pt x="40" y="8"/>
                    </a:lnTo>
                    <a:lnTo>
                      <a:pt x="52" y="6"/>
                    </a:lnTo>
                    <a:lnTo>
                      <a:pt x="66" y="3"/>
                    </a:lnTo>
                    <a:lnTo>
                      <a:pt x="96" y="0"/>
                    </a:lnTo>
                    <a:lnTo>
                      <a:pt x="129" y="0"/>
                    </a:lnTo>
                    <a:lnTo>
                      <a:pt x="165" y="0"/>
                    </a:lnTo>
                    <a:lnTo>
                      <a:pt x="201" y="0"/>
                    </a:lnTo>
                    <a:lnTo>
                      <a:pt x="240" y="0"/>
                    </a:lnTo>
                    <a:lnTo>
                      <a:pt x="260" y="0"/>
                    </a:lnTo>
                    <a:lnTo>
                      <a:pt x="282" y="0"/>
                    </a:lnTo>
                    <a:lnTo>
                      <a:pt x="307" y="3"/>
                    </a:lnTo>
                    <a:lnTo>
                      <a:pt x="332" y="3"/>
                    </a:lnTo>
                    <a:lnTo>
                      <a:pt x="385" y="6"/>
                    </a:lnTo>
                    <a:lnTo>
                      <a:pt x="441" y="11"/>
                    </a:lnTo>
                    <a:lnTo>
                      <a:pt x="495" y="14"/>
                    </a:lnTo>
                    <a:lnTo>
                      <a:pt x="520" y="17"/>
                    </a:lnTo>
                    <a:lnTo>
                      <a:pt x="545" y="17"/>
                    </a:lnTo>
                    <a:lnTo>
                      <a:pt x="568" y="19"/>
                    </a:lnTo>
                    <a:lnTo>
                      <a:pt x="589" y="19"/>
                    </a:lnTo>
                    <a:lnTo>
                      <a:pt x="607" y="22"/>
                    </a:lnTo>
                    <a:lnTo>
                      <a:pt x="624" y="2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26" y="2035"/>
                <a:ext cx="625" cy="214"/>
              </a:xfrm>
              <a:custGeom>
                <a:avLst/>
                <a:gdLst>
                  <a:gd name="T0" fmla="*/ 624 w 625"/>
                  <a:gd name="T1" fmla="*/ 0 h 214"/>
                  <a:gd name="T2" fmla="*/ 624 w 625"/>
                  <a:gd name="T3" fmla="*/ 188 h 214"/>
                  <a:gd name="T4" fmla="*/ 614 w 625"/>
                  <a:gd name="T5" fmla="*/ 191 h 214"/>
                  <a:gd name="T6" fmla="*/ 601 w 625"/>
                  <a:gd name="T7" fmla="*/ 195 h 214"/>
                  <a:gd name="T8" fmla="*/ 588 w 625"/>
                  <a:gd name="T9" fmla="*/ 195 h 214"/>
                  <a:gd name="T10" fmla="*/ 572 w 625"/>
                  <a:gd name="T11" fmla="*/ 198 h 214"/>
                  <a:gd name="T12" fmla="*/ 555 w 625"/>
                  <a:gd name="T13" fmla="*/ 202 h 214"/>
                  <a:gd name="T14" fmla="*/ 536 w 625"/>
                  <a:gd name="T15" fmla="*/ 202 h 214"/>
                  <a:gd name="T16" fmla="*/ 518 w 625"/>
                  <a:gd name="T17" fmla="*/ 206 h 214"/>
                  <a:gd name="T18" fmla="*/ 497 w 625"/>
                  <a:gd name="T19" fmla="*/ 206 h 214"/>
                  <a:gd name="T20" fmla="*/ 454 w 625"/>
                  <a:gd name="T21" fmla="*/ 209 h 214"/>
                  <a:gd name="T22" fmla="*/ 408 w 625"/>
                  <a:gd name="T23" fmla="*/ 209 h 214"/>
                  <a:gd name="T24" fmla="*/ 360 w 625"/>
                  <a:gd name="T25" fmla="*/ 213 h 214"/>
                  <a:gd name="T26" fmla="*/ 313 w 625"/>
                  <a:gd name="T27" fmla="*/ 213 h 214"/>
                  <a:gd name="T28" fmla="*/ 264 w 625"/>
                  <a:gd name="T29" fmla="*/ 213 h 214"/>
                  <a:gd name="T30" fmla="*/ 216 w 625"/>
                  <a:gd name="T31" fmla="*/ 209 h 214"/>
                  <a:gd name="T32" fmla="*/ 170 w 625"/>
                  <a:gd name="T33" fmla="*/ 209 h 214"/>
                  <a:gd name="T34" fmla="*/ 127 w 625"/>
                  <a:gd name="T35" fmla="*/ 206 h 214"/>
                  <a:gd name="T36" fmla="*/ 106 w 625"/>
                  <a:gd name="T37" fmla="*/ 206 h 214"/>
                  <a:gd name="T38" fmla="*/ 88 w 625"/>
                  <a:gd name="T39" fmla="*/ 202 h 214"/>
                  <a:gd name="T40" fmla="*/ 70 w 625"/>
                  <a:gd name="T41" fmla="*/ 202 h 214"/>
                  <a:gd name="T42" fmla="*/ 52 w 625"/>
                  <a:gd name="T43" fmla="*/ 198 h 214"/>
                  <a:gd name="T44" fmla="*/ 38 w 625"/>
                  <a:gd name="T45" fmla="*/ 195 h 214"/>
                  <a:gd name="T46" fmla="*/ 23 w 625"/>
                  <a:gd name="T47" fmla="*/ 195 h 214"/>
                  <a:gd name="T48" fmla="*/ 10 w 625"/>
                  <a:gd name="T49" fmla="*/ 191 h 214"/>
                  <a:gd name="T50" fmla="*/ 0 w 625"/>
                  <a:gd name="T51" fmla="*/ 188 h 214"/>
                  <a:gd name="T52" fmla="*/ 0 w 625"/>
                  <a:gd name="T53" fmla="*/ 0 h 214"/>
                  <a:gd name="T54" fmla="*/ 35 w 625"/>
                  <a:gd name="T55" fmla="*/ 4 h 214"/>
                  <a:gd name="T56" fmla="*/ 69 w 625"/>
                  <a:gd name="T57" fmla="*/ 4 h 214"/>
                  <a:gd name="T58" fmla="*/ 101 w 625"/>
                  <a:gd name="T59" fmla="*/ 7 h 214"/>
                  <a:gd name="T60" fmla="*/ 132 w 625"/>
                  <a:gd name="T61" fmla="*/ 7 h 214"/>
                  <a:gd name="T62" fmla="*/ 161 w 625"/>
                  <a:gd name="T63" fmla="*/ 11 h 214"/>
                  <a:gd name="T64" fmla="*/ 190 w 625"/>
                  <a:gd name="T65" fmla="*/ 11 h 214"/>
                  <a:gd name="T66" fmla="*/ 216 w 625"/>
                  <a:gd name="T67" fmla="*/ 11 h 214"/>
                  <a:gd name="T68" fmla="*/ 242 w 625"/>
                  <a:gd name="T69" fmla="*/ 11 h 214"/>
                  <a:gd name="T70" fmla="*/ 266 w 625"/>
                  <a:gd name="T71" fmla="*/ 14 h 214"/>
                  <a:gd name="T72" fmla="*/ 289 w 625"/>
                  <a:gd name="T73" fmla="*/ 14 h 214"/>
                  <a:gd name="T74" fmla="*/ 311 w 625"/>
                  <a:gd name="T75" fmla="*/ 14 h 214"/>
                  <a:gd name="T76" fmla="*/ 332 w 625"/>
                  <a:gd name="T77" fmla="*/ 14 h 214"/>
                  <a:gd name="T78" fmla="*/ 372 w 625"/>
                  <a:gd name="T79" fmla="*/ 11 h 214"/>
                  <a:gd name="T80" fmla="*/ 407 w 625"/>
                  <a:gd name="T81" fmla="*/ 11 h 214"/>
                  <a:gd name="T82" fmla="*/ 441 w 625"/>
                  <a:gd name="T83" fmla="*/ 11 h 214"/>
                  <a:gd name="T84" fmla="*/ 471 w 625"/>
                  <a:gd name="T85" fmla="*/ 7 h 214"/>
                  <a:gd name="T86" fmla="*/ 499 w 625"/>
                  <a:gd name="T87" fmla="*/ 7 h 214"/>
                  <a:gd name="T88" fmla="*/ 526 w 625"/>
                  <a:gd name="T89" fmla="*/ 4 h 214"/>
                  <a:gd name="T90" fmla="*/ 551 w 625"/>
                  <a:gd name="T91" fmla="*/ 4 h 214"/>
                  <a:gd name="T92" fmla="*/ 576 w 625"/>
                  <a:gd name="T93" fmla="*/ 0 h 214"/>
                  <a:gd name="T94" fmla="*/ 624 w 625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5" h="214">
                    <a:moveTo>
                      <a:pt x="624" y="0"/>
                    </a:moveTo>
                    <a:lnTo>
                      <a:pt x="624" y="188"/>
                    </a:lnTo>
                    <a:lnTo>
                      <a:pt x="614" y="191"/>
                    </a:lnTo>
                    <a:lnTo>
                      <a:pt x="601" y="195"/>
                    </a:lnTo>
                    <a:lnTo>
                      <a:pt x="588" y="195"/>
                    </a:lnTo>
                    <a:lnTo>
                      <a:pt x="572" y="198"/>
                    </a:lnTo>
                    <a:lnTo>
                      <a:pt x="555" y="202"/>
                    </a:lnTo>
                    <a:lnTo>
                      <a:pt x="536" y="202"/>
                    </a:lnTo>
                    <a:lnTo>
                      <a:pt x="518" y="206"/>
                    </a:lnTo>
                    <a:lnTo>
                      <a:pt x="497" y="206"/>
                    </a:lnTo>
                    <a:lnTo>
                      <a:pt x="454" y="209"/>
                    </a:lnTo>
                    <a:lnTo>
                      <a:pt x="408" y="209"/>
                    </a:lnTo>
                    <a:lnTo>
                      <a:pt x="360" y="213"/>
                    </a:lnTo>
                    <a:lnTo>
                      <a:pt x="313" y="213"/>
                    </a:lnTo>
                    <a:lnTo>
                      <a:pt x="264" y="213"/>
                    </a:lnTo>
                    <a:lnTo>
                      <a:pt x="216" y="209"/>
                    </a:lnTo>
                    <a:lnTo>
                      <a:pt x="170" y="209"/>
                    </a:lnTo>
                    <a:lnTo>
                      <a:pt x="127" y="206"/>
                    </a:lnTo>
                    <a:lnTo>
                      <a:pt x="106" y="206"/>
                    </a:lnTo>
                    <a:lnTo>
                      <a:pt x="88" y="202"/>
                    </a:lnTo>
                    <a:lnTo>
                      <a:pt x="70" y="202"/>
                    </a:lnTo>
                    <a:lnTo>
                      <a:pt x="52" y="198"/>
                    </a:lnTo>
                    <a:lnTo>
                      <a:pt x="38" y="195"/>
                    </a:lnTo>
                    <a:lnTo>
                      <a:pt x="23" y="195"/>
                    </a:lnTo>
                    <a:lnTo>
                      <a:pt x="10" y="191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35" y="4"/>
                    </a:lnTo>
                    <a:lnTo>
                      <a:pt x="69" y="4"/>
                    </a:lnTo>
                    <a:lnTo>
                      <a:pt x="101" y="7"/>
                    </a:lnTo>
                    <a:lnTo>
                      <a:pt x="132" y="7"/>
                    </a:lnTo>
                    <a:lnTo>
                      <a:pt x="161" y="11"/>
                    </a:lnTo>
                    <a:lnTo>
                      <a:pt x="190" y="11"/>
                    </a:lnTo>
                    <a:lnTo>
                      <a:pt x="216" y="11"/>
                    </a:lnTo>
                    <a:lnTo>
                      <a:pt x="242" y="11"/>
                    </a:lnTo>
                    <a:lnTo>
                      <a:pt x="266" y="14"/>
                    </a:lnTo>
                    <a:lnTo>
                      <a:pt x="289" y="14"/>
                    </a:lnTo>
                    <a:lnTo>
                      <a:pt x="311" y="14"/>
                    </a:lnTo>
                    <a:lnTo>
                      <a:pt x="332" y="14"/>
                    </a:lnTo>
                    <a:lnTo>
                      <a:pt x="372" y="11"/>
                    </a:lnTo>
                    <a:lnTo>
                      <a:pt x="407" y="11"/>
                    </a:lnTo>
                    <a:lnTo>
                      <a:pt x="441" y="11"/>
                    </a:lnTo>
                    <a:lnTo>
                      <a:pt x="471" y="7"/>
                    </a:lnTo>
                    <a:lnTo>
                      <a:pt x="499" y="7"/>
                    </a:lnTo>
                    <a:lnTo>
                      <a:pt x="526" y="4"/>
                    </a:lnTo>
                    <a:lnTo>
                      <a:pt x="551" y="4"/>
                    </a:lnTo>
                    <a:lnTo>
                      <a:pt x="576" y="0"/>
                    </a:lnTo>
                    <a:lnTo>
                      <a:pt x="624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26" y="1843"/>
                <a:ext cx="625" cy="272"/>
              </a:xfrm>
              <a:custGeom>
                <a:avLst/>
                <a:gdLst>
                  <a:gd name="T0" fmla="*/ 624 w 625"/>
                  <a:gd name="T1" fmla="*/ 0 h 272"/>
                  <a:gd name="T2" fmla="*/ 624 w 625"/>
                  <a:gd name="T3" fmla="*/ 4 h 272"/>
                  <a:gd name="T4" fmla="*/ 624 w 625"/>
                  <a:gd name="T5" fmla="*/ 11 h 272"/>
                  <a:gd name="T6" fmla="*/ 624 w 625"/>
                  <a:gd name="T7" fmla="*/ 24 h 272"/>
                  <a:gd name="T8" fmla="*/ 624 w 625"/>
                  <a:gd name="T9" fmla="*/ 44 h 272"/>
                  <a:gd name="T10" fmla="*/ 624 w 625"/>
                  <a:gd name="T11" fmla="*/ 85 h 272"/>
                  <a:gd name="T12" fmla="*/ 624 w 625"/>
                  <a:gd name="T13" fmla="*/ 136 h 272"/>
                  <a:gd name="T14" fmla="*/ 624 w 625"/>
                  <a:gd name="T15" fmla="*/ 186 h 272"/>
                  <a:gd name="T16" fmla="*/ 624 w 625"/>
                  <a:gd name="T17" fmla="*/ 230 h 272"/>
                  <a:gd name="T18" fmla="*/ 624 w 625"/>
                  <a:gd name="T19" fmla="*/ 247 h 272"/>
                  <a:gd name="T20" fmla="*/ 624 w 625"/>
                  <a:gd name="T21" fmla="*/ 261 h 272"/>
                  <a:gd name="T22" fmla="*/ 624 w 625"/>
                  <a:gd name="T23" fmla="*/ 268 h 272"/>
                  <a:gd name="T24" fmla="*/ 624 w 625"/>
                  <a:gd name="T25" fmla="*/ 271 h 272"/>
                  <a:gd name="T26" fmla="*/ 606 w 625"/>
                  <a:gd name="T27" fmla="*/ 264 h 272"/>
                  <a:gd name="T28" fmla="*/ 591 w 625"/>
                  <a:gd name="T29" fmla="*/ 261 h 272"/>
                  <a:gd name="T30" fmla="*/ 560 w 625"/>
                  <a:gd name="T31" fmla="*/ 251 h 272"/>
                  <a:gd name="T32" fmla="*/ 533 w 625"/>
                  <a:gd name="T33" fmla="*/ 244 h 272"/>
                  <a:gd name="T34" fmla="*/ 507 w 625"/>
                  <a:gd name="T35" fmla="*/ 241 h 272"/>
                  <a:gd name="T36" fmla="*/ 480 w 625"/>
                  <a:gd name="T37" fmla="*/ 241 h 272"/>
                  <a:gd name="T38" fmla="*/ 452 w 625"/>
                  <a:gd name="T39" fmla="*/ 237 h 272"/>
                  <a:gd name="T40" fmla="*/ 436 w 625"/>
                  <a:gd name="T41" fmla="*/ 237 h 272"/>
                  <a:gd name="T42" fmla="*/ 421 w 625"/>
                  <a:gd name="T43" fmla="*/ 237 h 272"/>
                  <a:gd name="T44" fmla="*/ 403 w 625"/>
                  <a:gd name="T45" fmla="*/ 237 h 272"/>
                  <a:gd name="T46" fmla="*/ 384 w 625"/>
                  <a:gd name="T47" fmla="*/ 237 h 272"/>
                  <a:gd name="T48" fmla="*/ 364 w 625"/>
                  <a:gd name="T49" fmla="*/ 237 h 272"/>
                  <a:gd name="T50" fmla="*/ 342 w 625"/>
                  <a:gd name="T51" fmla="*/ 237 h 272"/>
                  <a:gd name="T52" fmla="*/ 319 w 625"/>
                  <a:gd name="T53" fmla="*/ 241 h 272"/>
                  <a:gd name="T54" fmla="*/ 294 w 625"/>
                  <a:gd name="T55" fmla="*/ 244 h 272"/>
                  <a:gd name="T56" fmla="*/ 243 w 625"/>
                  <a:gd name="T57" fmla="*/ 247 h 272"/>
                  <a:gd name="T58" fmla="*/ 190 w 625"/>
                  <a:gd name="T59" fmla="*/ 254 h 272"/>
                  <a:gd name="T60" fmla="*/ 136 w 625"/>
                  <a:gd name="T61" fmla="*/ 261 h 272"/>
                  <a:gd name="T62" fmla="*/ 110 w 625"/>
                  <a:gd name="T63" fmla="*/ 264 h 272"/>
                  <a:gd name="T64" fmla="*/ 85 w 625"/>
                  <a:gd name="T65" fmla="*/ 264 h 272"/>
                  <a:gd name="T66" fmla="*/ 63 w 625"/>
                  <a:gd name="T67" fmla="*/ 268 h 272"/>
                  <a:gd name="T68" fmla="*/ 40 w 625"/>
                  <a:gd name="T69" fmla="*/ 271 h 272"/>
                  <a:gd name="T70" fmla="*/ 19 w 625"/>
                  <a:gd name="T71" fmla="*/ 271 h 272"/>
                  <a:gd name="T72" fmla="*/ 0 w 625"/>
                  <a:gd name="T73" fmla="*/ 271 h 272"/>
                  <a:gd name="T74" fmla="*/ 0 w 625"/>
                  <a:gd name="T75" fmla="*/ 0 h 272"/>
                  <a:gd name="T76" fmla="*/ 624 w 625"/>
                  <a:gd name="T7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25" h="272">
                    <a:moveTo>
                      <a:pt x="624" y="0"/>
                    </a:moveTo>
                    <a:lnTo>
                      <a:pt x="624" y="4"/>
                    </a:lnTo>
                    <a:lnTo>
                      <a:pt x="624" y="11"/>
                    </a:lnTo>
                    <a:lnTo>
                      <a:pt x="624" y="24"/>
                    </a:lnTo>
                    <a:lnTo>
                      <a:pt x="624" y="44"/>
                    </a:lnTo>
                    <a:lnTo>
                      <a:pt x="624" y="85"/>
                    </a:lnTo>
                    <a:lnTo>
                      <a:pt x="624" y="136"/>
                    </a:lnTo>
                    <a:lnTo>
                      <a:pt x="624" y="186"/>
                    </a:lnTo>
                    <a:lnTo>
                      <a:pt x="624" y="230"/>
                    </a:lnTo>
                    <a:lnTo>
                      <a:pt x="624" y="247"/>
                    </a:lnTo>
                    <a:lnTo>
                      <a:pt x="624" y="261"/>
                    </a:lnTo>
                    <a:lnTo>
                      <a:pt x="624" y="268"/>
                    </a:lnTo>
                    <a:lnTo>
                      <a:pt x="624" y="271"/>
                    </a:lnTo>
                    <a:lnTo>
                      <a:pt x="606" y="264"/>
                    </a:lnTo>
                    <a:lnTo>
                      <a:pt x="591" y="261"/>
                    </a:lnTo>
                    <a:lnTo>
                      <a:pt x="560" y="251"/>
                    </a:lnTo>
                    <a:lnTo>
                      <a:pt x="533" y="244"/>
                    </a:lnTo>
                    <a:lnTo>
                      <a:pt x="507" y="241"/>
                    </a:lnTo>
                    <a:lnTo>
                      <a:pt x="480" y="241"/>
                    </a:lnTo>
                    <a:lnTo>
                      <a:pt x="452" y="237"/>
                    </a:lnTo>
                    <a:lnTo>
                      <a:pt x="436" y="237"/>
                    </a:lnTo>
                    <a:lnTo>
                      <a:pt x="421" y="237"/>
                    </a:lnTo>
                    <a:lnTo>
                      <a:pt x="403" y="237"/>
                    </a:lnTo>
                    <a:lnTo>
                      <a:pt x="384" y="237"/>
                    </a:lnTo>
                    <a:lnTo>
                      <a:pt x="364" y="237"/>
                    </a:lnTo>
                    <a:lnTo>
                      <a:pt x="342" y="237"/>
                    </a:lnTo>
                    <a:lnTo>
                      <a:pt x="319" y="241"/>
                    </a:lnTo>
                    <a:lnTo>
                      <a:pt x="294" y="244"/>
                    </a:lnTo>
                    <a:lnTo>
                      <a:pt x="243" y="247"/>
                    </a:lnTo>
                    <a:lnTo>
                      <a:pt x="190" y="254"/>
                    </a:lnTo>
                    <a:lnTo>
                      <a:pt x="136" y="261"/>
                    </a:lnTo>
                    <a:lnTo>
                      <a:pt x="110" y="264"/>
                    </a:lnTo>
                    <a:lnTo>
                      <a:pt x="85" y="264"/>
                    </a:lnTo>
                    <a:lnTo>
                      <a:pt x="63" y="268"/>
                    </a:lnTo>
                    <a:lnTo>
                      <a:pt x="40" y="271"/>
                    </a:lnTo>
                    <a:lnTo>
                      <a:pt x="19" y="271"/>
                    </a:lnTo>
                    <a:lnTo>
                      <a:pt x="0" y="271"/>
                    </a:lnTo>
                    <a:lnTo>
                      <a:pt x="0" y="0"/>
                    </a:lnTo>
                    <a:lnTo>
                      <a:pt x="62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6" y="1665"/>
                <a:ext cx="625" cy="203"/>
              </a:xfrm>
              <a:custGeom>
                <a:avLst/>
                <a:gdLst>
                  <a:gd name="T0" fmla="*/ 624 w 625"/>
                  <a:gd name="T1" fmla="*/ 12 h 203"/>
                  <a:gd name="T2" fmla="*/ 624 w 625"/>
                  <a:gd name="T3" fmla="*/ 190 h 203"/>
                  <a:gd name="T4" fmla="*/ 615 w 625"/>
                  <a:gd name="T5" fmla="*/ 196 h 203"/>
                  <a:gd name="T6" fmla="*/ 607 w 625"/>
                  <a:gd name="T7" fmla="*/ 199 h 203"/>
                  <a:gd name="T8" fmla="*/ 596 w 625"/>
                  <a:gd name="T9" fmla="*/ 202 h 203"/>
                  <a:gd name="T10" fmla="*/ 584 w 625"/>
                  <a:gd name="T11" fmla="*/ 202 h 203"/>
                  <a:gd name="T12" fmla="*/ 572 w 625"/>
                  <a:gd name="T13" fmla="*/ 202 h 203"/>
                  <a:gd name="T14" fmla="*/ 558 w 625"/>
                  <a:gd name="T15" fmla="*/ 202 h 203"/>
                  <a:gd name="T16" fmla="*/ 528 w 625"/>
                  <a:gd name="T17" fmla="*/ 202 h 203"/>
                  <a:gd name="T18" fmla="*/ 495 w 625"/>
                  <a:gd name="T19" fmla="*/ 199 h 203"/>
                  <a:gd name="T20" fmla="*/ 460 w 625"/>
                  <a:gd name="T21" fmla="*/ 193 h 203"/>
                  <a:gd name="T22" fmla="*/ 422 w 625"/>
                  <a:gd name="T23" fmla="*/ 190 h 203"/>
                  <a:gd name="T24" fmla="*/ 384 w 625"/>
                  <a:gd name="T25" fmla="*/ 190 h 203"/>
                  <a:gd name="T26" fmla="*/ 363 w 625"/>
                  <a:gd name="T27" fmla="*/ 190 h 203"/>
                  <a:gd name="T28" fmla="*/ 340 w 625"/>
                  <a:gd name="T29" fmla="*/ 190 h 203"/>
                  <a:gd name="T30" fmla="*/ 316 w 625"/>
                  <a:gd name="T31" fmla="*/ 193 h 203"/>
                  <a:gd name="T32" fmla="*/ 289 w 625"/>
                  <a:gd name="T33" fmla="*/ 193 h 203"/>
                  <a:gd name="T34" fmla="*/ 262 w 625"/>
                  <a:gd name="T35" fmla="*/ 196 h 203"/>
                  <a:gd name="T36" fmla="*/ 233 w 625"/>
                  <a:gd name="T37" fmla="*/ 199 h 203"/>
                  <a:gd name="T38" fmla="*/ 176 w 625"/>
                  <a:gd name="T39" fmla="*/ 202 h 203"/>
                  <a:gd name="T40" fmla="*/ 149 w 625"/>
                  <a:gd name="T41" fmla="*/ 202 h 203"/>
                  <a:gd name="T42" fmla="*/ 122 w 625"/>
                  <a:gd name="T43" fmla="*/ 202 h 203"/>
                  <a:gd name="T44" fmla="*/ 96 w 625"/>
                  <a:gd name="T45" fmla="*/ 202 h 203"/>
                  <a:gd name="T46" fmla="*/ 72 w 625"/>
                  <a:gd name="T47" fmla="*/ 202 h 203"/>
                  <a:gd name="T48" fmla="*/ 50 w 625"/>
                  <a:gd name="T49" fmla="*/ 202 h 203"/>
                  <a:gd name="T50" fmla="*/ 31 w 625"/>
                  <a:gd name="T51" fmla="*/ 199 h 203"/>
                  <a:gd name="T52" fmla="*/ 14 w 625"/>
                  <a:gd name="T53" fmla="*/ 196 h 203"/>
                  <a:gd name="T54" fmla="*/ 0 w 625"/>
                  <a:gd name="T55" fmla="*/ 190 h 203"/>
                  <a:gd name="T56" fmla="*/ 0 w 625"/>
                  <a:gd name="T57" fmla="*/ 12 h 203"/>
                  <a:gd name="T58" fmla="*/ 9 w 625"/>
                  <a:gd name="T59" fmla="*/ 9 h 203"/>
                  <a:gd name="T60" fmla="*/ 19 w 625"/>
                  <a:gd name="T61" fmla="*/ 6 h 203"/>
                  <a:gd name="T62" fmla="*/ 31 w 625"/>
                  <a:gd name="T63" fmla="*/ 6 h 203"/>
                  <a:gd name="T64" fmla="*/ 44 w 625"/>
                  <a:gd name="T65" fmla="*/ 3 h 203"/>
                  <a:gd name="T66" fmla="*/ 57 w 625"/>
                  <a:gd name="T67" fmla="*/ 3 h 203"/>
                  <a:gd name="T68" fmla="*/ 73 w 625"/>
                  <a:gd name="T69" fmla="*/ 0 h 203"/>
                  <a:gd name="T70" fmla="*/ 105 w 625"/>
                  <a:gd name="T71" fmla="*/ 0 h 203"/>
                  <a:gd name="T72" fmla="*/ 141 w 625"/>
                  <a:gd name="T73" fmla="*/ 0 h 203"/>
                  <a:gd name="T74" fmla="*/ 179 w 625"/>
                  <a:gd name="T75" fmla="*/ 0 h 203"/>
                  <a:gd name="T76" fmla="*/ 218 w 625"/>
                  <a:gd name="T77" fmla="*/ 0 h 203"/>
                  <a:gd name="T78" fmla="*/ 258 w 625"/>
                  <a:gd name="T79" fmla="*/ 0 h 203"/>
                  <a:gd name="T80" fmla="*/ 299 w 625"/>
                  <a:gd name="T81" fmla="*/ 3 h 203"/>
                  <a:gd name="T82" fmla="*/ 339 w 625"/>
                  <a:gd name="T83" fmla="*/ 3 h 203"/>
                  <a:gd name="T84" fmla="*/ 377 w 625"/>
                  <a:gd name="T85" fmla="*/ 6 h 203"/>
                  <a:gd name="T86" fmla="*/ 414 w 625"/>
                  <a:gd name="T87" fmla="*/ 9 h 203"/>
                  <a:gd name="T88" fmla="*/ 448 w 625"/>
                  <a:gd name="T89" fmla="*/ 9 h 203"/>
                  <a:gd name="T90" fmla="*/ 479 w 625"/>
                  <a:gd name="T91" fmla="*/ 12 h 203"/>
                  <a:gd name="T92" fmla="*/ 493 w 625"/>
                  <a:gd name="T93" fmla="*/ 12 h 203"/>
                  <a:gd name="T94" fmla="*/ 505 w 625"/>
                  <a:gd name="T95" fmla="*/ 12 h 203"/>
                  <a:gd name="T96" fmla="*/ 517 w 625"/>
                  <a:gd name="T97" fmla="*/ 12 h 203"/>
                  <a:gd name="T98" fmla="*/ 528 w 625"/>
                  <a:gd name="T99" fmla="*/ 12 h 203"/>
                  <a:gd name="T100" fmla="*/ 545 w 625"/>
                  <a:gd name="T101" fmla="*/ 12 h 203"/>
                  <a:gd name="T102" fmla="*/ 561 w 625"/>
                  <a:gd name="T103" fmla="*/ 12 h 203"/>
                  <a:gd name="T104" fmla="*/ 574 w 625"/>
                  <a:gd name="T105" fmla="*/ 12 h 203"/>
                  <a:gd name="T106" fmla="*/ 583 w 625"/>
                  <a:gd name="T107" fmla="*/ 12 h 203"/>
                  <a:gd name="T108" fmla="*/ 592 w 625"/>
                  <a:gd name="T109" fmla="*/ 12 h 203"/>
                  <a:gd name="T110" fmla="*/ 598 w 625"/>
                  <a:gd name="T111" fmla="*/ 12 h 203"/>
                  <a:gd name="T112" fmla="*/ 603 w 625"/>
                  <a:gd name="T113" fmla="*/ 12 h 203"/>
                  <a:gd name="T114" fmla="*/ 608 w 625"/>
                  <a:gd name="T115" fmla="*/ 12 h 203"/>
                  <a:gd name="T116" fmla="*/ 612 w 625"/>
                  <a:gd name="T117" fmla="*/ 12 h 203"/>
                  <a:gd name="T118" fmla="*/ 615 w 625"/>
                  <a:gd name="T119" fmla="*/ 12 h 203"/>
                  <a:gd name="T120" fmla="*/ 618 w 625"/>
                  <a:gd name="T121" fmla="*/ 12 h 203"/>
                  <a:gd name="T122" fmla="*/ 620 w 625"/>
                  <a:gd name="T123" fmla="*/ 12 h 203"/>
                  <a:gd name="T124" fmla="*/ 624 w 625"/>
                  <a:gd name="T125" fmla="*/ 1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25" h="203">
                    <a:moveTo>
                      <a:pt x="624" y="12"/>
                    </a:moveTo>
                    <a:lnTo>
                      <a:pt x="624" y="190"/>
                    </a:lnTo>
                    <a:lnTo>
                      <a:pt x="615" y="196"/>
                    </a:lnTo>
                    <a:lnTo>
                      <a:pt x="607" y="199"/>
                    </a:lnTo>
                    <a:lnTo>
                      <a:pt x="596" y="202"/>
                    </a:lnTo>
                    <a:lnTo>
                      <a:pt x="584" y="202"/>
                    </a:lnTo>
                    <a:lnTo>
                      <a:pt x="572" y="202"/>
                    </a:lnTo>
                    <a:lnTo>
                      <a:pt x="558" y="202"/>
                    </a:lnTo>
                    <a:lnTo>
                      <a:pt x="528" y="202"/>
                    </a:lnTo>
                    <a:lnTo>
                      <a:pt x="495" y="199"/>
                    </a:lnTo>
                    <a:lnTo>
                      <a:pt x="460" y="193"/>
                    </a:lnTo>
                    <a:lnTo>
                      <a:pt x="422" y="190"/>
                    </a:lnTo>
                    <a:lnTo>
                      <a:pt x="384" y="190"/>
                    </a:lnTo>
                    <a:lnTo>
                      <a:pt x="363" y="190"/>
                    </a:lnTo>
                    <a:lnTo>
                      <a:pt x="340" y="190"/>
                    </a:lnTo>
                    <a:lnTo>
                      <a:pt x="316" y="193"/>
                    </a:lnTo>
                    <a:lnTo>
                      <a:pt x="289" y="193"/>
                    </a:lnTo>
                    <a:lnTo>
                      <a:pt x="262" y="196"/>
                    </a:lnTo>
                    <a:lnTo>
                      <a:pt x="233" y="199"/>
                    </a:lnTo>
                    <a:lnTo>
                      <a:pt x="176" y="202"/>
                    </a:lnTo>
                    <a:lnTo>
                      <a:pt x="149" y="202"/>
                    </a:lnTo>
                    <a:lnTo>
                      <a:pt x="122" y="202"/>
                    </a:lnTo>
                    <a:lnTo>
                      <a:pt x="96" y="202"/>
                    </a:lnTo>
                    <a:lnTo>
                      <a:pt x="72" y="202"/>
                    </a:lnTo>
                    <a:lnTo>
                      <a:pt x="50" y="202"/>
                    </a:lnTo>
                    <a:lnTo>
                      <a:pt x="31" y="199"/>
                    </a:lnTo>
                    <a:lnTo>
                      <a:pt x="14" y="196"/>
                    </a:lnTo>
                    <a:lnTo>
                      <a:pt x="0" y="190"/>
                    </a:lnTo>
                    <a:lnTo>
                      <a:pt x="0" y="12"/>
                    </a:lnTo>
                    <a:lnTo>
                      <a:pt x="9" y="9"/>
                    </a:lnTo>
                    <a:lnTo>
                      <a:pt x="19" y="6"/>
                    </a:lnTo>
                    <a:lnTo>
                      <a:pt x="31" y="6"/>
                    </a:lnTo>
                    <a:lnTo>
                      <a:pt x="44" y="3"/>
                    </a:lnTo>
                    <a:lnTo>
                      <a:pt x="57" y="3"/>
                    </a:lnTo>
                    <a:lnTo>
                      <a:pt x="73" y="0"/>
                    </a:lnTo>
                    <a:lnTo>
                      <a:pt x="105" y="0"/>
                    </a:lnTo>
                    <a:lnTo>
                      <a:pt x="141" y="0"/>
                    </a:lnTo>
                    <a:lnTo>
                      <a:pt x="179" y="0"/>
                    </a:lnTo>
                    <a:lnTo>
                      <a:pt x="218" y="0"/>
                    </a:lnTo>
                    <a:lnTo>
                      <a:pt x="258" y="0"/>
                    </a:lnTo>
                    <a:lnTo>
                      <a:pt x="299" y="3"/>
                    </a:lnTo>
                    <a:lnTo>
                      <a:pt x="339" y="3"/>
                    </a:lnTo>
                    <a:lnTo>
                      <a:pt x="377" y="6"/>
                    </a:lnTo>
                    <a:lnTo>
                      <a:pt x="414" y="9"/>
                    </a:lnTo>
                    <a:lnTo>
                      <a:pt x="448" y="9"/>
                    </a:lnTo>
                    <a:lnTo>
                      <a:pt x="479" y="12"/>
                    </a:lnTo>
                    <a:lnTo>
                      <a:pt x="493" y="12"/>
                    </a:lnTo>
                    <a:lnTo>
                      <a:pt x="505" y="12"/>
                    </a:lnTo>
                    <a:lnTo>
                      <a:pt x="517" y="12"/>
                    </a:lnTo>
                    <a:lnTo>
                      <a:pt x="528" y="12"/>
                    </a:lnTo>
                    <a:lnTo>
                      <a:pt x="545" y="12"/>
                    </a:lnTo>
                    <a:lnTo>
                      <a:pt x="561" y="12"/>
                    </a:lnTo>
                    <a:lnTo>
                      <a:pt x="574" y="12"/>
                    </a:lnTo>
                    <a:lnTo>
                      <a:pt x="583" y="12"/>
                    </a:lnTo>
                    <a:lnTo>
                      <a:pt x="592" y="12"/>
                    </a:lnTo>
                    <a:lnTo>
                      <a:pt x="598" y="12"/>
                    </a:lnTo>
                    <a:lnTo>
                      <a:pt x="603" y="12"/>
                    </a:lnTo>
                    <a:lnTo>
                      <a:pt x="608" y="12"/>
                    </a:lnTo>
                    <a:lnTo>
                      <a:pt x="612" y="12"/>
                    </a:lnTo>
                    <a:lnTo>
                      <a:pt x="615" y="12"/>
                    </a:lnTo>
                    <a:lnTo>
                      <a:pt x="618" y="12"/>
                    </a:lnTo>
                    <a:lnTo>
                      <a:pt x="620" y="12"/>
                    </a:lnTo>
                    <a:lnTo>
                      <a:pt x="624" y="12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30" y="3132"/>
                <a:ext cx="625" cy="282"/>
              </a:xfrm>
              <a:custGeom>
                <a:avLst/>
                <a:gdLst>
                  <a:gd name="T0" fmla="*/ 624 w 625"/>
                  <a:gd name="T1" fmla="*/ 0 h 282"/>
                  <a:gd name="T2" fmla="*/ 624 w 625"/>
                  <a:gd name="T3" fmla="*/ 5 h 282"/>
                  <a:gd name="T4" fmla="*/ 624 w 625"/>
                  <a:gd name="T5" fmla="*/ 11 h 282"/>
                  <a:gd name="T6" fmla="*/ 624 w 625"/>
                  <a:gd name="T7" fmla="*/ 44 h 282"/>
                  <a:gd name="T8" fmla="*/ 624 w 625"/>
                  <a:gd name="T9" fmla="*/ 88 h 282"/>
                  <a:gd name="T10" fmla="*/ 624 w 625"/>
                  <a:gd name="T11" fmla="*/ 138 h 282"/>
                  <a:gd name="T12" fmla="*/ 624 w 625"/>
                  <a:gd name="T13" fmla="*/ 187 h 282"/>
                  <a:gd name="T14" fmla="*/ 624 w 625"/>
                  <a:gd name="T15" fmla="*/ 226 h 282"/>
                  <a:gd name="T16" fmla="*/ 624 w 625"/>
                  <a:gd name="T17" fmla="*/ 259 h 282"/>
                  <a:gd name="T18" fmla="*/ 624 w 625"/>
                  <a:gd name="T19" fmla="*/ 264 h 282"/>
                  <a:gd name="T20" fmla="*/ 624 w 625"/>
                  <a:gd name="T21" fmla="*/ 270 h 282"/>
                  <a:gd name="T22" fmla="*/ 584 w 625"/>
                  <a:gd name="T23" fmla="*/ 264 h 282"/>
                  <a:gd name="T24" fmla="*/ 547 w 625"/>
                  <a:gd name="T25" fmla="*/ 264 h 282"/>
                  <a:gd name="T26" fmla="*/ 512 w 625"/>
                  <a:gd name="T27" fmla="*/ 259 h 282"/>
                  <a:gd name="T28" fmla="*/ 477 w 625"/>
                  <a:gd name="T29" fmla="*/ 259 h 282"/>
                  <a:gd name="T30" fmla="*/ 446 w 625"/>
                  <a:gd name="T31" fmla="*/ 259 h 282"/>
                  <a:gd name="T32" fmla="*/ 415 w 625"/>
                  <a:gd name="T33" fmla="*/ 253 h 282"/>
                  <a:gd name="T34" fmla="*/ 386 w 625"/>
                  <a:gd name="T35" fmla="*/ 253 h 282"/>
                  <a:gd name="T36" fmla="*/ 359 w 625"/>
                  <a:gd name="T37" fmla="*/ 253 h 282"/>
                  <a:gd name="T38" fmla="*/ 334 w 625"/>
                  <a:gd name="T39" fmla="*/ 253 h 282"/>
                  <a:gd name="T40" fmla="*/ 309 w 625"/>
                  <a:gd name="T41" fmla="*/ 259 h 282"/>
                  <a:gd name="T42" fmla="*/ 285 w 625"/>
                  <a:gd name="T43" fmla="*/ 259 h 282"/>
                  <a:gd name="T44" fmla="*/ 264 w 625"/>
                  <a:gd name="T45" fmla="*/ 259 h 282"/>
                  <a:gd name="T46" fmla="*/ 244 w 625"/>
                  <a:gd name="T47" fmla="*/ 264 h 282"/>
                  <a:gd name="T48" fmla="*/ 225 w 625"/>
                  <a:gd name="T49" fmla="*/ 264 h 282"/>
                  <a:gd name="T50" fmla="*/ 207 w 625"/>
                  <a:gd name="T51" fmla="*/ 264 h 282"/>
                  <a:gd name="T52" fmla="*/ 189 w 625"/>
                  <a:gd name="T53" fmla="*/ 270 h 282"/>
                  <a:gd name="T54" fmla="*/ 158 w 625"/>
                  <a:gd name="T55" fmla="*/ 270 h 282"/>
                  <a:gd name="T56" fmla="*/ 129 w 625"/>
                  <a:gd name="T57" fmla="*/ 275 h 282"/>
                  <a:gd name="T58" fmla="*/ 104 w 625"/>
                  <a:gd name="T59" fmla="*/ 281 h 282"/>
                  <a:gd name="T60" fmla="*/ 81 w 625"/>
                  <a:gd name="T61" fmla="*/ 281 h 282"/>
                  <a:gd name="T62" fmla="*/ 59 w 625"/>
                  <a:gd name="T63" fmla="*/ 281 h 282"/>
                  <a:gd name="T64" fmla="*/ 39 w 625"/>
                  <a:gd name="T65" fmla="*/ 281 h 282"/>
                  <a:gd name="T66" fmla="*/ 0 w 625"/>
                  <a:gd name="T67" fmla="*/ 270 h 282"/>
                  <a:gd name="T68" fmla="*/ 0 w 625"/>
                  <a:gd name="T69" fmla="*/ 0 h 282"/>
                  <a:gd name="T70" fmla="*/ 624 w 625"/>
                  <a:gd name="T71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5" h="282">
                    <a:moveTo>
                      <a:pt x="624" y="0"/>
                    </a:moveTo>
                    <a:lnTo>
                      <a:pt x="624" y="5"/>
                    </a:lnTo>
                    <a:lnTo>
                      <a:pt x="624" y="11"/>
                    </a:lnTo>
                    <a:lnTo>
                      <a:pt x="624" y="44"/>
                    </a:lnTo>
                    <a:lnTo>
                      <a:pt x="624" y="88"/>
                    </a:lnTo>
                    <a:lnTo>
                      <a:pt x="624" y="138"/>
                    </a:lnTo>
                    <a:lnTo>
                      <a:pt x="624" y="187"/>
                    </a:lnTo>
                    <a:lnTo>
                      <a:pt x="624" y="226"/>
                    </a:lnTo>
                    <a:lnTo>
                      <a:pt x="624" y="259"/>
                    </a:lnTo>
                    <a:lnTo>
                      <a:pt x="624" y="264"/>
                    </a:lnTo>
                    <a:lnTo>
                      <a:pt x="624" y="270"/>
                    </a:lnTo>
                    <a:lnTo>
                      <a:pt x="584" y="264"/>
                    </a:lnTo>
                    <a:lnTo>
                      <a:pt x="547" y="264"/>
                    </a:lnTo>
                    <a:lnTo>
                      <a:pt x="512" y="259"/>
                    </a:lnTo>
                    <a:lnTo>
                      <a:pt x="477" y="259"/>
                    </a:lnTo>
                    <a:lnTo>
                      <a:pt x="446" y="259"/>
                    </a:lnTo>
                    <a:lnTo>
                      <a:pt x="415" y="253"/>
                    </a:lnTo>
                    <a:lnTo>
                      <a:pt x="386" y="253"/>
                    </a:lnTo>
                    <a:lnTo>
                      <a:pt x="359" y="253"/>
                    </a:lnTo>
                    <a:lnTo>
                      <a:pt x="334" y="253"/>
                    </a:lnTo>
                    <a:lnTo>
                      <a:pt x="309" y="259"/>
                    </a:lnTo>
                    <a:lnTo>
                      <a:pt x="285" y="259"/>
                    </a:lnTo>
                    <a:lnTo>
                      <a:pt x="264" y="259"/>
                    </a:lnTo>
                    <a:lnTo>
                      <a:pt x="244" y="264"/>
                    </a:lnTo>
                    <a:lnTo>
                      <a:pt x="225" y="264"/>
                    </a:lnTo>
                    <a:lnTo>
                      <a:pt x="207" y="264"/>
                    </a:lnTo>
                    <a:lnTo>
                      <a:pt x="189" y="270"/>
                    </a:lnTo>
                    <a:lnTo>
                      <a:pt x="158" y="270"/>
                    </a:lnTo>
                    <a:lnTo>
                      <a:pt x="129" y="275"/>
                    </a:lnTo>
                    <a:lnTo>
                      <a:pt x="104" y="281"/>
                    </a:lnTo>
                    <a:lnTo>
                      <a:pt x="81" y="281"/>
                    </a:lnTo>
                    <a:lnTo>
                      <a:pt x="59" y="281"/>
                    </a:lnTo>
                    <a:lnTo>
                      <a:pt x="39" y="281"/>
                    </a:lnTo>
                    <a:lnTo>
                      <a:pt x="0" y="270"/>
                    </a:lnTo>
                    <a:lnTo>
                      <a:pt x="0" y="0"/>
                    </a:lnTo>
                    <a:lnTo>
                      <a:pt x="624" y="0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30" y="2874"/>
                <a:ext cx="625" cy="286"/>
              </a:xfrm>
              <a:custGeom>
                <a:avLst/>
                <a:gdLst>
                  <a:gd name="T0" fmla="*/ 624 w 625"/>
                  <a:gd name="T1" fmla="*/ 0 h 286"/>
                  <a:gd name="T2" fmla="*/ 624 w 625"/>
                  <a:gd name="T3" fmla="*/ 270 h 286"/>
                  <a:gd name="T4" fmla="*/ 613 w 625"/>
                  <a:gd name="T5" fmla="*/ 275 h 286"/>
                  <a:gd name="T6" fmla="*/ 602 w 625"/>
                  <a:gd name="T7" fmla="*/ 275 h 286"/>
                  <a:gd name="T8" fmla="*/ 589 w 625"/>
                  <a:gd name="T9" fmla="*/ 280 h 286"/>
                  <a:gd name="T10" fmla="*/ 576 w 625"/>
                  <a:gd name="T11" fmla="*/ 280 h 286"/>
                  <a:gd name="T12" fmla="*/ 560 w 625"/>
                  <a:gd name="T13" fmla="*/ 285 h 286"/>
                  <a:gd name="T14" fmla="*/ 544 w 625"/>
                  <a:gd name="T15" fmla="*/ 285 h 286"/>
                  <a:gd name="T16" fmla="*/ 510 w 625"/>
                  <a:gd name="T17" fmla="*/ 285 h 286"/>
                  <a:gd name="T18" fmla="*/ 472 w 625"/>
                  <a:gd name="T19" fmla="*/ 285 h 286"/>
                  <a:gd name="T20" fmla="*/ 432 w 625"/>
                  <a:gd name="T21" fmla="*/ 280 h 286"/>
                  <a:gd name="T22" fmla="*/ 389 w 625"/>
                  <a:gd name="T23" fmla="*/ 280 h 286"/>
                  <a:gd name="T24" fmla="*/ 345 w 625"/>
                  <a:gd name="T25" fmla="*/ 275 h 286"/>
                  <a:gd name="T26" fmla="*/ 255 w 625"/>
                  <a:gd name="T27" fmla="*/ 270 h 286"/>
                  <a:gd name="T28" fmla="*/ 209 w 625"/>
                  <a:gd name="T29" fmla="*/ 265 h 286"/>
                  <a:gd name="T30" fmla="*/ 164 w 625"/>
                  <a:gd name="T31" fmla="*/ 265 h 286"/>
                  <a:gd name="T32" fmla="*/ 120 w 625"/>
                  <a:gd name="T33" fmla="*/ 265 h 286"/>
                  <a:gd name="T34" fmla="*/ 78 w 625"/>
                  <a:gd name="T35" fmla="*/ 265 h 286"/>
                  <a:gd name="T36" fmla="*/ 38 w 625"/>
                  <a:gd name="T37" fmla="*/ 265 h 286"/>
                  <a:gd name="T38" fmla="*/ 0 w 625"/>
                  <a:gd name="T39" fmla="*/ 270 h 286"/>
                  <a:gd name="T40" fmla="*/ 0 w 625"/>
                  <a:gd name="T41" fmla="*/ 0 h 286"/>
                  <a:gd name="T42" fmla="*/ 624 w 625"/>
                  <a:gd name="T43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5" h="286">
                    <a:moveTo>
                      <a:pt x="624" y="0"/>
                    </a:moveTo>
                    <a:lnTo>
                      <a:pt x="624" y="270"/>
                    </a:lnTo>
                    <a:lnTo>
                      <a:pt x="613" y="275"/>
                    </a:lnTo>
                    <a:lnTo>
                      <a:pt x="602" y="275"/>
                    </a:lnTo>
                    <a:lnTo>
                      <a:pt x="589" y="280"/>
                    </a:lnTo>
                    <a:lnTo>
                      <a:pt x="576" y="280"/>
                    </a:lnTo>
                    <a:lnTo>
                      <a:pt x="560" y="285"/>
                    </a:lnTo>
                    <a:lnTo>
                      <a:pt x="544" y="285"/>
                    </a:lnTo>
                    <a:lnTo>
                      <a:pt x="510" y="285"/>
                    </a:lnTo>
                    <a:lnTo>
                      <a:pt x="472" y="285"/>
                    </a:lnTo>
                    <a:lnTo>
                      <a:pt x="432" y="280"/>
                    </a:lnTo>
                    <a:lnTo>
                      <a:pt x="389" y="280"/>
                    </a:lnTo>
                    <a:lnTo>
                      <a:pt x="345" y="275"/>
                    </a:lnTo>
                    <a:lnTo>
                      <a:pt x="255" y="270"/>
                    </a:lnTo>
                    <a:lnTo>
                      <a:pt x="209" y="265"/>
                    </a:lnTo>
                    <a:lnTo>
                      <a:pt x="164" y="265"/>
                    </a:lnTo>
                    <a:lnTo>
                      <a:pt x="120" y="265"/>
                    </a:lnTo>
                    <a:lnTo>
                      <a:pt x="78" y="265"/>
                    </a:lnTo>
                    <a:lnTo>
                      <a:pt x="38" y="265"/>
                    </a:lnTo>
                    <a:lnTo>
                      <a:pt x="0" y="270"/>
                    </a:lnTo>
                    <a:lnTo>
                      <a:pt x="0" y="0"/>
                    </a:lnTo>
                    <a:lnTo>
                      <a:pt x="624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5" y="3575"/>
                <a:ext cx="625" cy="182"/>
              </a:xfrm>
              <a:custGeom>
                <a:avLst/>
                <a:gdLst>
                  <a:gd name="T0" fmla="*/ 624 w 625"/>
                  <a:gd name="T1" fmla="*/ 24 h 182"/>
                  <a:gd name="T2" fmla="*/ 624 w 625"/>
                  <a:gd name="T3" fmla="*/ 163 h 182"/>
                  <a:gd name="T4" fmla="*/ 614 w 625"/>
                  <a:gd name="T5" fmla="*/ 163 h 182"/>
                  <a:gd name="T6" fmla="*/ 601 w 625"/>
                  <a:gd name="T7" fmla="*/ 169 h 182"/>
                  <a:gd name="T8" fmla="*/ 587 w 625"/>
                  <a:gd name="T9" fmla="*/ 169 h 182"/>
                  <a:gd name="T10" fmla="*/ 572 w 625"/>
                  <a:gd name="T11" fmla="*/ 169 h 182"/>
                  <a:gd name="T12" fmla="*/ 554 w 625"/>
                  <a:gd name="T13" fmla="*/ 175 h 182"/>
                  <a:gd name="T14" fmla="*/ 537 w 625"/>
                  <a:gd name="T15" fmla="*/ 175 h 182"/>
                  <a:gd name="T16" fmla="*/ 518 w 625"/>
                  <a:gd name="T17" fmla="*/ 175 h 182"/>
                  <a:gd name="T18" fmla="*/ 497 w 625"/>
                  <a:gd name="T19" fmla="*/ 175 h 182"/>
                  <a:gd name="T20" fmla="*/ 454 w 625"/>
                  <a:gd name="T21" fmla="*/ 181 h 182"/>
                  <a:gd name="T22" fmla="*/ 409 w 625"/>
                  <a:gd name="T23" fmla="*/ 181 h 182"/>
                  <a:gd name="T24" fmla="*/ 361 w 625"/>
                  <a:gd name="T25" fmla="*/ 181 h 182"/>
                  <a:gd name="T26" fmla="*/ 312 w 625"/>
                  <a:gd name="T27" fmla="*/ 181 h 182"/>
                  <a:gd name="T28" fmla="*/ 263 w 625"/>
                  <a:gd name="T29" fmla="*/ 181 h 182"/>
                  <a:gd name="T30" fmla="*/ 215 w 625"/>
                  <a:gd name="T31" fmla="*/ 181 h 182"/>
                  <a:gd name="T32" fmla="*/ 169 w 625"/>
                  <a:gd name="T33" fmla="*/ 181 h 182"/>
                  <a:gd name="T34" fmla="*/ 127 w 625"/>
                  <a:gd name="T35" fmla="*/ 175 h 182"/>
                  <a:gd name="T36" fmla="*/ 106 w 625"/>
                  <a:gd name="T37" fmla="*/ 175 h 182"/>
                  <a:gd name="T38" fmla="*/ 87 w 625"/>
                  <a:gd name="T39" fmla="*/ 175 h 182"/>
                  <a:gd name="T40" fmla="*/ 70 w 625"/>
                  <a:gd name="T41" fmla="*/ 175 h 182"/>
                  <a:gd name="T42" fmla="*/ 52 w 625"/>
                  <a:gd name="T43" fmla="*/ 169 h 182"/>
                  <a:gd name="T44" fmla="*/ 37 w 625"/>
                  <a:gd name="T45" fmla="*/ 169 h 182"/>
                  <a:gd name="T46" fmla="*/ 23 w 625"/>
                  <a:gd name="T47" fmla="*/ 169 h 182"/>
                  <a:gd name="T48" fmla="*/ 10 w 625"/>
                  <a:gd name="T49" fmla="*/ 163 h 182"/>
                  <a:gd name="T50" fmla="*/ 0 w 625"/>
                  <a:gd name="T51" fmla="*/ 163 h 182"/>
                  <a:gd name="T52" fmla="*/ 0 w 625"/>
                  <a:gd name="T53" fmla="*/ 24 h 182"/>
                  <a:gd name="T54" fmla="*/ 8 w 625"/>
                  <a:gd name="T55" fmla="*/ 18 h 182"/>
                  <a:gd name="T56" fmla="*/ 18 w 625"/>
                  <a:gd name="T57" fmla="*/ 12 h 182"/>
                  <a:gd name="T58" fmla="*/ 28 w 625"/>
                  <a:gd name="T59" fmla="*/ 12 h 182"/>
                  <a:gd name="T60" fmla="*/ 41 w 625"/>
                  <a:gd name="T61" fmla="*/ 6 h 182"/>
                  <a:gd name="T62" fmla="*/ 67 w 625"/>
                  <a:gd name="T63" fmla="*/ 6 h 182"/>
                  <a:gd name="T64" fmla="*/ 97 w 625"/>
                  <a:gd name="T65" fmla="*/ 0 h 182"/>
                  <a:gd name="T66" fmla="*/ 129 w 625"/>
                  <a:gd name="T67" fmla="*/ 0 h 182"/>
                  <a:gd name="T68" fmla="*/ 164 w 625"/>
                  <a:gd name="T69" fmla="*/ 0 h 182"/>
                  <a:gd name="T70" fmla="*/ 202 w 625"/>
                  <a:gd name="T71" fmla="*/ 0 h 182"/>
                  <a:gd name="T72" fmla="*/ 240 w 625"/>
                  <a:gd name="T73" fmla="*/ 0 h 182"/>
                  <a:gd name="T74" fmla="*/ 261 w 625"/>
                  <a:gd name="T75" fmla="*/ 0 h 182"/>
                  <a:gd name="T76" fmla="*/ 283 w 625"/>
                  <a:gd name="T77" fmla="*/ 0 h 182"/>
                  <a:gd name="T78" fmla="*/ 308 w 625"/>
                  <a:gd name="T79" fmla="*/ 0 h 182"/>
                  <a:gd name="T80" fmla="*/ 333 w 625"/>
                  <a:gd name="T81" fmla="*/ 6 h 182"/>
                  <a:gd name="T82" fmla="*/ 386 w 625"/>
                  <a:gd name="T83" fmla="*/ 6 h 182"/>
                  <a:gd name="T84" fmla="*/ 441 w 625"/>
                  <a:gd name="T85" fmla="*/ 12 h 182"/>
                  <a:gd name="T86" fmla="*/ 495 w 625"/>
                  <a:gd name="T87" fmla="*/ 12 h 182"/>
                  <a:gd name="T88" fmla="*/ 520 w 625"/>
                  <a:gd name="T89" fmla="*/ 18 h 182"/>
                  <a:gd name="T90" fmla="*/ 545 w 625"/>
                  <a:gd name="T91" fmla="*/ 18 h 182"/>
                  <a:gd name="T92" fmla="*/ 568 w 625"/>
                  <a:gd name="T93" fmla="*/ 18 h 182"/>
                  <a:gd name="T94" fmla="*/ 589 w 625"/>
                  <a:gd name="T95" fmla="*/ 24 h 182"/>
                  <a:gd name="T96" fmla="*/ 607 w 625"/>
                  <a:gd name="T97" fmla="*/ 24 h 182"/>
                  <a:gd name="T98" fmla="*/ 624 w 625"/>
                  <a:gd name="T99" fmla="*/ 2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5" h="182">
                    <a:moveTo>
                      <a:pt x="624" y="24"/>
                    </a:moveTo>
                    <a:lnTo>
                      <a:pt x="624" y="163"/>
                    </a:lnTo>
                    <a:lnTo>
                      <a:pt x="614" y="163"/>
                    </a:lnTo>
                    <a:lnTo>
                      <a:pt x="601" y="169"/>
                    </a:lnTo>
                    <a:lnTo>
                      <a:pt x="587" y="169"/>
                    </a:lnTo>
                    <a:lnTo>
                      <a:pt x="572" y="169"/>
                    </a:lnTo>
                    <a:lnTo>
                      <a:pt x="554" y="175"/>
                    </a:lnTo>
                    <a:lnTo>
                      <a:pt x="537" y="175"/>
                    </a:lnTo>
                    <a:lnTo>
                      <a:pt x="518" y="175"/>
                    </a:lnTo>
                    <a:lnTo>
                      <a:pt x="497" y="175"/>
                    </a:lnTo>
                    <a:lnTo>
                      <a:pt x="454" y="181"/>
                    </a:lnTo>
                    <a:lnTo>
                      <a:pt x="409" y="181"/>
                    </a:lnTo>
                    <a:lnTo>
                      <a:pt x="361" y="181"/>
                    </a:lnTo>
                    <a:lnTo>
                      <a:pt x="312" y="181"/>
                    </a:lnTo>
                    <a:lnTo>
                      <a:pt x="263" y="181"/>
                    </a:lnTo>
                    <a:lnTo>
                      <a:pt x="215" y="181"/>
                    </a:lnTo>
                    <a:lnTo>
                      <a:pt x="169" y="181"/>
                    </a:lnTo>
                    <a:lnTo>
                      <a:pt x="127" y="175"/>
                    </a:lnTo>
                    <a:lnTo>
                      <a:pt x="106" y="175"/>
                    </a:lnTo>
                    <a:lnTo>
                      <a:pt x="87" y="175"/>
                    </a:lnTo>
                    <a:lnTo>
                      <a:pt x="70" y="175"/>
                    </a:lnTo>
                    <a:lnTo>
                      <a:pt x="52" y="169"/>
                    </a:lnTo>
                    <a:lnTo>
                      <a:pt x="37" y="169"/>
                    </a:lnTo>
                    <a:lnTo>
                      <a:pt x="23" y="169"/>
                    </a:lnTo>
                    <a:lnTo>
                      <a:pt x="10" y="163"/>
                    </a:lnTo>
                    <a:lnTo>
                      <a:pt x="0" y="163"/>
                    </a:lnTo>
                    <a:lnTo>
                      <a:pt x="0" y="24"/>
                    </a:lnTo>
                    <a:lnTo>
                      <a:pt x="8" y="18"/>
                    </a:lnTo>
                    <a:lnTo>
                      <a:pt x="18" y="12"/>
                    </a:lnTo>
                    <a:lnTo>
                      <a:pt x="28" y="12"/>
                    </a:lnTo>
                    <a:lnTo>
                      <a:pt x="41" y="6"/>
                    </a:lnTo>
                    <a:lnTo>
                      <a:pt x="67" y="6"/>
                    </a:lnTo>
                    <a:lnTo>
                      <a:pt x="97" y="0"/>
                    </a:lnTo>
                    <a:lnTo>
                      <a:pt x="129" y="0"/>
                    </a:lnTo>
                    <a:lnTo>
                      <a:pt x="164" y="0"/>
                    </a:lnTo>
                    <a:lnTo>
                      <a:pt x="202" y="0"/>
                    </a:lnTo>
                    <a:lnTo>
                      <a:pt x="240" y="0"/>
                    </a:lnTo>
                    <a:lnTo>
                      <a:pt x="261" y="0"/>
                    </a:lnTo>
                    <a:lnTo>
                      <a:pt x="283" y="0"/>
                    </a:lnTo>
                    <a:lnTo>
                      <a:pt x="308" y="0"/>
                    </a:lnTo>
                    <a:lnTo>
                      <a:pt x="333" y="6"/>
                    </a:lnTo>
                    <a:lnTo>
                      <a:pt x="386" y="6"/>
                    </a:lnTo>
                    <a:lnTo>
                      <a:pt x="441" y="12"/>
                    </a:lnTo>
                    <a:lnTo>
                      <a:pt x="495" y="12"/>
                    </a:lnTo>
                    <a:lnTo>
                      <a:pt x="520" y="18"/>
                    </a:lnTo>
                    <a:lnTo>
                      <a:pt x="545" y="18"/>
                    </a:lnTo>
                    <a:lnTo>
                      <a:pt x="568" y="18"/>
                    </a:lnTo>
                    <a:lnTo>
                      <a:pt x="589" y="24"/>
                    </a:lnTo>
                    <a:lnTo>
                      <a:pt x="607" y="24"/>
                    </a:lnTo>
                    <a:lnTo>
                      <a:pt x="624" y="2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5" y="4096"/>
                <a:ext cx="626" cy="222"/>
              </a:xfrm>
              <a:custGeom>
                <a:avLst/>
                <a:gdLst>
                  <a:gd name="T0" fmla="*/ 624 w 626"/>
                  <a:gd name="T1" fmla="*/ 0 h 222"/>
                  <a:gd name="T2" fmla="*/ 625 w 626"/>
                  <a:gd name="T3" fmla="*/ 221 h 222"/>
                  <a:gd name="T4" fmla="*/ 6 w 626"/>
                  <a:gd name="T5" fmla="*/ 221 h 222"/>
                  <a:gd name="T6" fmla="*/ 0 w 626"/>
                  <a:gd name="T7" fmla="*/ 0 h 222"/>
                  <a:gd name="T8" fmla="*/ 35 w 626"/>
                  <a:gd name="T9" fmla="*/ 0 h 222"/>
                  <a:gd name="T10" fmla="*/ 69 w 626"/>
                  <a:gd name="T11" fmla="*/ 7 h 222"/>
                  <a:gd name="T12" fmla="*/ 101 w 626"/>
                  <a:gd name="T13" fmla="*/ 7 h 222"/>
                  <a:gd name="T14" fmla="*/ 132 w 626"/>
                  <a:gd name="T15" fmla="*/ 7 h 222"/>
                  <a:gd name="T16" fmla="*/ 161 w 626"/>
                  <a:gd name="T17" fmla="*/ 7 h 222"/>
                  <a:gd name="T18" fmla="*/ 190 w 626"/>
                  <a:gd name="T19" fmla="*/ 14 h 222"/>
                  <a:gd name="T20" fmla="*/ 216 w 626"/>
                  <a:gd name="T21" fmla="*/ 14 h 222"/>
                  <a:gd name="T22" fmla="*/ 242 w 626"/>
                  <a:gd name="T23" fmla="*/ 14 h 222"/>
                  <a:gd name="T24" fmla="*/ 266 w 626"/>
                  <a:gd name="T25" fmla="*/ 14 h 222"/>
                  <a:gd name="T26" fmla="*/ 289 w 626"/>
                  <a:gd name="T27" fmla="*/ 14 h 222"/>
                  <a:gd name="T28" fmla="*/ 311 w 626"/>
                  <a:gd name="T29" fmla="*/ 14 h 222"/>
                  <a:gd name="T30" fmla="*/ 332 w 626"/>
                  <a:gd name="T31" fmla="*/ 14 h 222"/>
                  <a:gd name="T32" fmla="*/ 372 w 626"/>
                  <a:gd name="T33" fmla="*/ 14 h 222"/>
                  <a:gd name="T34" fmla="*/ 407 w 626"/>
                  <a:gd name="T35" fmla="*/ 14 h 222"/>
                  <a:gd name="T36" fmla="*/ 441 w 626"/>
                  <a:gd name="T37" fmla="*/ 7 h 222"/>
                  <a:gd name="T38" fmla="*/ 471 w 626"/>
                  <a:gd name="T39" fmla="*/ 7 h 222"/>
                  <a:gd name="T40" fmla="*/ 499 w 626"/>
                  <a:gd name="T41" fmla="*/ 7 h 222"/>
                  <a:gd name="T42" fmla="*/ 526 w 626"/>
                  <a:gd name="T43" fmla="*/ 7 h 222"/>
                  <a:gd name="T44" fmla="*/ 551 w 626"/>
                  <a:gd name="T45" fmla="*/ 0 h 222"/>
                  <a:gd name="T46" fmla="*/ 576 w 626"/>
                  <a:gd name="T47" fmla="*/ 0 h 222"/>
                  <a:gd name="T48" fmla="*/ 624 w 626"/>
                  <a:gd name="T4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6" h="222">
                    <a:moveTo>
                      <a:pt x="624" y="0"/>
                    </a:moveTo>
                    <a:lnTo>
                      <a:pt x="625" y="221"/>
                    </a:lnTo>
                    <a:lnTo>
                      <a:pt x="6" y="221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69" y="7"/>
                    </a:lnTo>
                    <a:lnTo>
                      <a:pt x="101" y="7"/>
                    </a:lnTo>
                    <a:lnTo>
                      <a:pt x="132" y="7"/>
                    </a:lnTo>
                    <a:lnTo>
                      <a:pt x="161" y="7"/>
                    </a:lnTo>
                    <a:lnTo>
                      <a:pt x="190" y="14"/>
                    </a:lnTo>
                    <a:lnTo>
                      <a:pt x="216" y="14"/>
                    </a:lnTo>
                    <a:lnTo>
                      <a:pt x="242" y="14"/>
                    </a:lnTo>
                    <a:lnTo>
                      <a:pt x="266" y="14"/>
                    </a:lnTo>
                    <a:lnTo>
                      <a:pt x="289" y="14"/>
                    </a:lnTo>
                    <a:lnTo>
                      <a:pt x="311" y="14"/>
                    </a:lnTo>
                    <a:lnTo>
                      <a:pt x="332" y="14"/>
                    </a:lnTo>
                    <a:lnTo>
                      <a:pt x="372" y="14"/>
                    </a:lnTo>
                    <a:lnTo>
                      <a:pt x="407" y="14"/>
                    </a:lnTo>
                    <a:lnTo>
                      <a:pt x="441" y="7"/>
                    </a:lnTo>
                    <a:lnTo>
                      <a:pt x="471" y="7"/>
                    </a:lnTo>
                    <a:lnTo>
                      <a:pt x="499" y="7"/>
                    </a:lnTo>
                    <a:lnTo>
                      <a:pt x="526" y="7"/>
                    </a:lnTo>
                    <a:lnTo>
                      <a:pt x="551" y="0"/>
                    </a:lnTo>
                    <a:lnTo>
                      <a:pt x="576" y="0"/>
                    </a:lnTo>
                    <a:lnTo>
                      <a:pt x="62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25" y="3903"/>
                <a:ext cx="625" cy="275"/>
              </a:xfrm>
              <a:custGeom>
                <a:avLst/>
                <a:gdLst>
                  <a:gd name="T0" fmla="*/ 624 w 625"/>
                  <a:gd name="T1" fmla="*/ 0 h 275"/>
                  <a:gd name="T2" fmla="*/ 624 w 625"/>
                  <a:gd name="T3" fmla="*/ 13 h 275"/>
                  <a:gd name="T4" fmla="*/ 624 w 625"/>
                  <a:gd name="T5" fmla="*/ 40 h 275"/>
                  <a:gd name="T6" fmla="*/ 624 w 625"/>
                  <a:gd name="T7" fmla="*/ 87 h 275"/>
                  <a:gd name="T8" fmla="*/ 624 w 625"/>
                  <a:gd name="T9" fmla="*/ 140 h 275"/>
                  <a:gd name="T10" fmla="*/ 624 w 625"/>
                  <a:gd name="T11" fmla="*/ 187 h 275"/>
                  <a:gd name="T12" fmla="*/ 624 w 625"/>
                  <a:gd name="T13" fmla="*/ 234 h 275"/>
                  <a:gd name="T14" fmla="*/ 624 w 625"/>
                  <a:gd name="T15" fmla="*/ 261 h 275"/>
                  <a:gd name="T16" fmla="*/ 624 w 625"/>
                  <a:gd name="T17" fmla="*/ 274 h 275"/>
                  <a:gd name="T18" fmla="*/ 606 w 625"/>
                  <a:gd name="T19" fmla="*/ 267 h 275"/>
                  <a:gd name="T20" fmla="*/ 591 w 625"/>
                  <a:gd name="T21" fmla="*/ 261 h 275"/>
                  <a:gd name="T22" fmla="*/ 561 w 625"/>
                  <a:gd name="T23" fmla="*/ 254 h 275"/>
                  <a:gd name="T24" fmla="*/ 533 w 625"/>
                  <a:gd name="T25" fmla="*/ 247 h 275"/>
                  <a:gd name="T26" fmla="*/ 507 w 625"/>
                  <a:gd name="T27" fmla="*/ 247 h 275"/>
                  <a:gd name="T28" fmla="*/ 480 w 625"/>
                  <a:gd name="T29" fmla="*/ 241 h 275"/>
                  <a:gd name="T30" fmla="*/ 451 w 625"/>
                  <a:gd name="T31" fmla="*/ 241 h 275"/>
                  <a:gd name="T32" fmla="*/ 437 w 625"/>
                  <a:gd name="T33" fmla="*/ 241 h 275"/>
                  <a:gd name="T34" fmla="*/ 420 w 625"/>
                  <a:gd name="T35" fmla="*/ 241 h 275"/>
                  <a:gd name="T36" fmla="*/ 402 w 625"/>
                  <a:gd name="T37" fmla="*/ 241 h 275"/>
                  <a:gd name="T38" fmla="*/ 384 w 625"/>
                  <a:gd name="T39" fmla="*/ 241 h 275"/>
                  <a:gd name="T40" fmla="*/ 363 w 625"/>
                  <a:gd name="T41" fmla="*/ 241 h 275"/>
                  <a:gd name="T42" fmla="*/ 341 w 625"/>
                  <a:gd name="T43" fmla="*/ 241 h 275"/>
                  <a:gd name="T44" fmla="*/ 318 w 625"/>
                  <a:gd name="T45" fmla="*/ 241 h 275"/>
                  <a:gd name="T46" fmla="*/ 293 w 625"/>
                  <a:gd name="T47" fmla="*/ 247 h 275"/>
                  <a:gd name="T48" fmla="*/ 242 w 625"/>
                  <a:gd name="T49" fmla="*/ 254 h 275"/>
                  <a:gd name="T50" fmla="*/ 189 w 625"/>
                  <a:gd name="T51" fmla="*/ 261 h 275"/>
                  <a:gd name="T52" fmla="*/ 136 w 625"/>
                  <a:gd name="T53" fmla="*/ 261 h 275"/>
                  <a:gd name="T54" fmla="*/ 110 w 625"/>
                  <a:gd name="T55" fmla="*/ 267 h 275"/>
                  <a:gd name="T56" fmla="*/ 85 w 625"/>
                  <a:gd name="T57" fmla="*/ 267 h 275"/>
                  <a:gd name="T58" fmla="*/ 62 w 625"/>
                  <a:gd name="T59" fmla="*/ 274 h 275"/>
                  <a:gd name="T60" fmla="*/ 39 w 625"/>
                  <a:gd name="T61" fmla="*/ 274 h 275"/>
                  <a:gd name="T62" fmla="*/ 19 w 625"/>
                  <a:gd name="T63" fmla="*/ 274 h 275"/>
                  <a:gd name="T64" fmla="*/ 0 w 625"/>
                  <a:gd name="T65" fmla="*/ 274 h 275"/>
                  <a:gd name="T66" fmla="*/ 0 w 625"/>
                  <a:gd name="T67" fmla="*/ 0 h 275"/>
                  <a:gd name="T68" fmla="*/ 624 w 625"/>
                  <a:gd name="T6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5" h="275">
                    <a:moveTo>
                      <a:pt x="624" y="0"/>
                    </a:moveTo>
                    <a:lnTo>
                      <a:pt x="624" y="13"/>
                    </a:lnTo>
                    <a:lnTo>
                      <a:pt x="624" y="40"/>
                    </a:lnTo>
                    <a:lnTo>
                      <a:pt x="624" y="87"/>
                    </a:lnTo>
                    <a:lnTo>
                      <a:pt x="624" y="140"/>
                    </a:lnTo>
                    <a:lnTo>
                      <a:pt x="624" y="187"/>
                    </a:lnTo>
                    <a:lnTo>
                      <a:pt x="624" y="234"/>
                    </a:lnTo>
                    <a:lnTo>
                      <a:pt x="624" y="261"/>
                    </a:lnTo>
                    <a:lnTo>
                      <a:pt x="624" y="274"/>
                    </a:lnTo>
                    <a:lnTo>
                      <a:pt x="606" y="267"/>
                    </a:lnTo>
                    <a:lnTo>
                      <a:pt x="591" y="261"/>
                    </a:lnTo>
                    <a:lnTo>
                      <a:pt x="561" y="254"/>
                    </a:lnTo>
                    <a:lnTo>
                      <a:pt x="533" y="247"/>
                    </a:lnTo>
                    <a:lnTo>
                      <a:pt x="507" y="247"/>
                    </a:lnTo>
                    <a:lnTo>
                      <a:pt x="480" y="241"/>
                    </a:lnTo>
                    <a:lnTo>
                      <a:pt x="451" y="241"/>
                    </a:lnTo>
                    <a:lnTo>
                      <a:pt x="437" y="241"/>
                    </a:lnTo>
                    <a:lnTo>
                      <a:pt x="420" y="241"/>
                    </a:lnTo>
                    <a:lnTo>
                      <a:pt x="402" y="241"/>
                    </a:lnTo>
                    <a:lnTo>
                      <a:pt x="384" y="241"/>
                    </a:lnTo>
                    <a:lnTo>
                      <a:pt x="363" y="241"/>
                    </a:lnTo>
                    <a:lnTo>
                      <a:pt x="341" y="241"/>
                    </a:lnTo>
                    <a:lnTo>
                      <a:pt x="318" y="241"/>
                    </a:lnTo>
                    <a:lnTo>
                      <a:pt x="293" y="247"/>
                    </a:lnTo>
                    <a:lnTo>
                      <a:pt x="242" y="254"/>
                    </a:lnTo>
                    <a:lnTo>
                      <a:pt x="189" y="261"/>
                    </a:lnTo>
                    <a:lnTo>
                      <a:pt x="136" y="261"/>
                    </a:lnTo>
                    <a:lnTo>
                      <a:pt x="110" y="267"/>
                    </a:lnTo>
                    <a:lnTo>
                      <a:pt x="85" y="267"/>
                    </a:lnTo>
                    <a:lnTo>
                      <a:pt x="62" y="274"/>
                    </a:lnTo>
                    <a:lnTo>
                      <a:pt x="39" y="274"/>
                    </a:lnTo>
                    <a:lnTo>
                      <a:pt x="19" y="274"/>
                    </a:lnTo>
                    <a:lnTo>
                      <a:pt x="0" y="274"/>
                    </a:lnTo>
                    <a:lnTo>
                      <a:pt x="0" y="0"/>
                    </a:lnTo>
                    <a:lnTo>
                      <a:pt x="62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25" y="3727"/>
                <a:ext cx="625" cy="203"/>
              </a:xfrm>
              <a:custGeom>
                <a:avLst/>
                <a:gdLst>
                  <a:gd name="T0" fmla="*/ 624 w 625"/>
                  <a:gd name="T1" fmla="*/ 13 h 203"/>
                  <a:gd name="T2" fmla="*/ 624 w 625"/>
                  <a:gd name="T3" fmla="*/ 189 h 203"/>
                  <a:gd name="T4" fmla="*/ 615 w 625"/>
                  <a:gd name="T5" fmla="*/ 196 h 203"/>
                  <a:gd name="T6" fmla="*/ 606 w 625"/>
                  <a:gd name="T7" fmla="*/ 196 h 203"/>
                  <a:gd name="T8" fmla="*/ 595 w 625"/>
                  <a:gd name="T9" fmla="*/ 202 h 203"/>
                  <a:gd name="T10" fmla="*/ 584 w 625"/>
                  <a:gd name="T11" fmla="*/ 202 h 203"/>
                  <a:gd name="T12" fmla="*/ 557 w 625"/>
                  <a:gd name="T13" fmla="*/ 202 h 203"/>
                  <a:gd name="T14" fmla="*/ 528 w 625"/>
                  <a:gd name="T15" fmla="*/ 202 h 203"/>
                  <a:gd name="T16" fmla="*/ 495 w 625"/>
                  <a:gd name="T17" fmla="*/ 196 h 203"/>
                  <a:gd name="T18" fmla="*/ 459 w 625"/>
                  <a:gd name="T19" fmla="*/ 196 h 203"/>
                  <a:gd name="T20" fmla="*/ 422 w 625"/>
                  <a:gd name="T21" fmla="*/ 189 h 203"/>
                  <a:gd name="T22" fmla="*/ 383 w 625"/>
                  <a:gd name="T23" fmla="*/ 189 h 203"/>
                  <a:gd name="T24" fmla="*/ 362 w 625"/>
                  <a:gd name="T25" fmla="*/ 189 h 203"/>
                  <a:gd name="T26" fmla="*/ 340 w 625"/>
                  <a:gd name="T27" fmla="*/ 189 h 203"/>
                  <a:gd name="T28" fmla="*/ 315 w 625"/>
                  <a:gd name="T29" fmla="*/ 189 h 203"/>
                  <a:gd name="T30" fmla="*/ 289 w 625"/>
                  <a:gd name="T31" fmla="*/ 196 h 203"/>
                  <a:gd name="T32" fmla="*/ 261 w 625"/>
                  <a:gd name="T33" fmla="*/ 196 h 203"/>
                  <a:gd name="T34" fmla="*/ 234 w 625"/>
                  <a:gd name="T35" fmla="*/ 196 h 203"/>
                  <a:gd name="T36" fmla="*/ 177 w 625"/>
                  <a:gd name="T37" fmla="*/ 202 h 203"/>
                  <a:gd name="T38" fmla="*/ 150 w 625"/>
                  <a:gd name="T39" fmla="*/ 202 h 203"/>
                  <a:gd name="T40" fmla="*/ 122 w 625"/>
                  <a:gd name="T41" fmla="*/ 202 h 203"/>
                  <a:gd name="T42" fmla="*/ 97 w 625"/>
                  <a:gd name="T43" fmla="*/ 202 h 203"/>
                  <a:gd name="T44" fmla="*/ 73 w 625"/>
                  <a:gd name="T45" fmla="*/ 202 h 203"/>
                  <a:gd name="T46" fmla="*/ 51 w 625"/>
                  <a:gd name="T47" fmla="*/ 202 h 203"/>
                  <a:gd name="T48" fmla="*/ 31 w 625"/>
                  <a:gd name="T49" fmla="*/ 196 h 203"/>
                  <a:gd name="T50" fmla="*/ 14 w 625"/>
                  <a:gd name="T51" fmla="*/ 196 h 203"/>
                  <a:gd name="T52" fmla="*/ 0 w 625"/>
                  <a:gd name="T53" fmla="*/ 189 h 203"/>
                  <a:gd name="T54" fmla="*/ 0 w 625"/>
                  <a:gd name="T55" fmla="*/ 13 h 203"/>
                  <a:gd name="T56" fmla="*/ 9 w 625"/>
                  <a:gd name="T57" fmla="*/ 13 h 203"/>
                  <a:gd name="T58" fmla="*/ 19 w 625"/>
                  <a:gd name="T59" fmla="*/ 6 h 203"/>
                  <a:gd name="T60" fmla="*/ 31 w 625"/>
                  <a:gd name="T61" fmla="*/ 6 h 203"/>
                  <a:gd name="T62" fmla="*/ 43 w 625"/>
                  <a:gd name="T63" fmla="*/ 6 h 203"/>
                  <a:gd name="T64" fmla="*/ 57 w 625"/>
                  <a:gd name="T65" fmla="*/ 0 h 203"/>
                  <a:gd name="T66" fmla="*/ 73 w 625"/>
                  <a:gd name="T67" fmla="*/ 0 h 203"/>
                  <a:gd name="T68" fmla="*/ 104 w 625"/>
                  <a:gd name="T69" fmla="*/ 0 h 203"/>
                  <a:gd name="T70" fmla="*/ 140 w 625"/>
                  <a:gd name="T71" fmla="*/ 0 h 203"/>
                  <a:gd name="T72" fmla="*/ 178 w 625"/>
                  <a:gd name="T73" fmla="*/ 0 h 203"/>
                  <a:gd name="T74" fmla="*/ 217 w 625"/>
                  <a:gd name="T75" fmla="*/ 0 h 203"/>
                  <a:gd name="T76" fmla="*/ 258 w 625"/>
                  <a:gd name="T77" fmla="*/ 0 h 203"/>
                  <a:gd name="T78" fmla="*/ 298 w 625"/>
                  <a:gd name="T79" fmla="*/ 0 h 203"/>
                  <a:gd name="T80" fmla="*/ 338 w 625"/>
                  <a:gd name="T81" fmla="*/ 6 h 203"/>
                  <a:gd name="T82" fmla="*/ 377 w 625"/>
                  <a:gd name="T83" fmla="*/ 6 h 203"/>
                  <a:gd name="T84" fmla="*/ 414 w 625"/>
                  <a:gd name="T85" fmla="*/ 6 h 203"/>
                  <a:gd name="T86" fmla="*/ 448 w 625"/>
                  <a:gd name="T87" fmla="*/ 13 h 203"/>
                  <a:gd name="T88" fmla="*/ 478 w 625"/>
                  <a:gd name="T89" fmla="*/ 13 h 203"/>
                  <a:gd name="T90" fmla="*/ 493 w 625"/>
                  <a:gd name="T91" fmla="*/ 13 h 203"/>
                  <a:gd name="T92" fmla="*/ 506 w 625"/>
                  <a:gd name="T93" fmla="*/ 13 h 203"/>
                  <a:gd name="T94" fmla="*/ 517 w 625"/>
                  <a:gd name="T95" fmla="*/ 13 h 203"/>
                  <a:gd name="T96" fmla="*/ 528 w 625"/>
                  <a:gd name="T97" fmla="*/ 13 h 203"/>
                  <a:gd name="T98" fmla="*/ 546 w 625"/>
                  <a:gd name="T99" fmla="*/ 13 h 203"/>
                  <a:gd name="T100" fmla="*/ 561 w 625"/>
                  <a:gd name="T101" fmla="*/ 13 h 203"/>
                  <a:gd name="T102" fmla="*/ 574 w 625"/>
                  <a:gd name="T103" fmla="*/ 13 h 203"/>
                  <a:gd name="T104" fmla="*/ 584 w 625"/>
                  <a:gd name="T105" fmla="*/ 13 h 203"/>
                  <a:gd name="T106" fmla="*/ 592 w 625"/>
                  <a:gd name="T107" fmla="*/ 13 h 203"/>
                  <a:gd name="T108" fmla="*/ 598 w 625"/>
                  <a:gd name="T109" fmla="*/ 13 h 203"/>
                  <a:gd name="T110" fmla="*/ 604 w 625"/>
                  <a:gd name="T111" fmla="*/ 13 h 203"/>
                  <a:gd name="T112" fmla="*/ 608 w 625"/>
                  <a:gd name="T113" fmla="*/ 13 h 203"/>
                  <a:gd name="T114" fmla="*/ 612 w 625"/>
                  <a:gd name="T115" fmla="*/ 13 h 203"/>
                  <a:gd name="T116" fmla="*/ 615 w 625"/>
                  <a:gd name="T117" fmla="*/ 13 h 203"/>
                  <a:gd name="T118" fmla="*/ 618 w 625"/>
                  <a:gd name="T119" fmla="*/ 13 h 203"/>
                  <a:gd name="T120" fmla="*/ 620 w 625"/>
                  <a:gd name="T121" fmla="*/ 13 h 203"/>
                  <a:gd name="T122" fmla="*/ 624 w 625"/>
                  <a:gd name="T123" fmla="*/ 1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5" h="203">
                    <a:moveTo>
                      <a:pt x="624" y="13"/>
                    </a:moveTo>
                    <a:lnTo>
                      <a:pt x="624" y="189"/>
                    </a:lnTo>
                    <a:lnTo>
                      <a:pt x="615" y="196"/>
                    </a:lnTo>
                    <a:lnTo>
                      <a:pt x="606" y="196"/>
                    </a:lnTo>
                    <a:lnTo>
                      <a:pt x="595" y="202"/>
                    </a:lnTo>
                    <a:lnTo>
                      <a:pt x="584" y="202"/>
                    </a:lnTo>
                    <a:lnTo>
                      <a:pt x="557" y="202"/>
                    </a:lnTo>
                    <a:lnTo>
                      <a:pt x="528" y="202"/>
                    </a:lnTo>
                    <a:lnTo>
                      <a:pt x="495" y="196"/>
                    </a:lnTo>
                    <a:lnTo>
                      <a:pt x="459" y="196"/>
                    </a:lnTo>
                    <a:lnTo>
                      <a:pt x="422" y="189"/>
                    </a:lnTo>
                    <a:lnTo>
                      <a:pt x="383" y="189"/>
                    </a:lnTo>
                    <a:lnTo>
                      <a:pt x="362" y="189"/>
                    </a:lnTo>
                    <a:lnTo>
                      <a:pt x="340" y="189"/>
                    </a:lnTo>
                    <a:lnTo>
                      <a:pt x="315" y="189"/>
                    </a:lnTo>
                    <a:lnTo>
                      <a:pt x="289" y="196"/>
                    </a:lnTo>
                    <a:lnTo>
                      <a:pt x="261" y="196"/>
                    </a:lnTo>
                    <a:lnTo>
                      <a:pt x="234" y="196"/>
                    </a:lnTo>
                    <a:lnTo>
                      <a:pt x="177" y="202"/>
                    </a:lnTo>
                    <a:lnTo>
                      <a:pt x="150" y="202"/>
                    </a:lnTo>
                    <a:lnTo>
                      <a:pt x="122" y="202"/>
                    </a:lnTo>
                    <a:lnTo>
                      <a:pt x="97" y="202"/>
                    </a:lnTo>
                    <a:lnTo>
                      <a:pt x="73" y="202"/>
                    </a:lnTo>
                    <a:lnTo>
                      <a:pt x="51" y="202"/>
                    </a:lnTo>
                    <a:lnTo>
                      <a:pt x="31" y="196"/>
                    </a:lnTo>
                    <a:lnTo>
                      <a:pt x="14" y="196"/>
                    </a:lnTo>
                    <a:lnTo>
                      <a:pt x="0" y="189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9" y="6"/>
                    </a:lnTo>
                    <a:lnTo>
                      <a:pt x="31" y="6"/>
                    </a:lnTo>
                    <a:lnTo>
                      <a:pt x="43" y="6"/>
                    </a:lnTo>
                    <a:lnTo>
                      <a:pt x="57" y="0"/>
                    </a:lnTo>
                    <a:lnTo>
                      <a:pt x="73" y="0"/>
                    </a:lnTo>
                    <a:lnTo>
                      <a:pt x="104" y="0"/>
                    </a:lnTo>
                    <a:lnTo>
                      <a:pt x="140" y="0"/>
                    </a:lnTo>
                    <a:lnTo>
                      <a:pt x="178" y="0"/>
                    </a:lnTo>
                    <a:lnTo>
                      <a:pt x="217" y="0"/>
                    </a:lnTo>
                    <a:lnTo>
                      <a:pt x="258" y="0"/>
                    </a:lnTo>
                    <a:lnTo>
                      <a:pt x="298" y="0"/>
                    </a:lnTo>
                    <a:lnTo>
                      <a:pt x="338" y="6"/>
                    </a:lnTo>
                    <a:lnTo>
                      <a:pt x="377" y="6"/>
                    </a:lnTo>
                    <a:lnTo>
                      <a:pt x="414" y="6"/>
                    </a:lnTo>
                    <a:lnTo>
                      <a:pt x="448" y="13"/>
                    </a:lnTo>
                    <a:lnTo>
                      <a:pt x="478" y="13"/>
                    </a:lnTo>
                    <a:lnTo>
                      <a:pt x="493" y="13"/>
                    </a:lnTo>
                    <a:lnTo>
                      <a:pt x="506" y="13"/>
                    </a:lnTo>
                    <a:lnTo>
                      <a:pt x="517" y="13"/>
                    </a:lnTo>
                    <a:lnTo>
                      <a:pt x="528" y="13"/>
                    </a:lnTo>
                    <a:lnTo>
                      <a:pt x="546" y="13"/>
                    </a:lnTo>
                    <a:lnTo>
                      <a:pt x="561" y="13"/>
                    </a:lnTo>
                    <a:lnTo>
                      <a:pt x="574" y="13"/>
                    </a:lnTo>
                    <a:lnTo>
                      <a:pt x="584" y="13"/>
                    </a:lnTo>
                    <a:lnTo>
                      <a:pt x="592" y="13"/>
                    </a:lnTo>
                    <a:lnTo>
                      <a:pt x="598" y="13"/>
                    </a:lnTo>
                    <a:lnTo>
                      <a:pt x="604" y="13"/>
                    </a:lnTo>
                    <a:lnTo>
                      <a:pt x="608" y="13"/>
                    </a:lnTo>
                    <a:lnTo>
                      <a:pt x="612" y="13"/>
                    </a:lnTo>
                    <a:lnTo>
                      <a:pt x="615" y="13"/>
                    </a:lnTo>
                    <a:lnTo>
                      <a:pt x="618" y="13"/>
                    </a:lnTo>
                    <a:lnTo>
                      <a:pt x="620" y="13"/>
                    </a:lnTo>
                    <a:lnTo>
                      <a:pt x="624" y="1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0" y="-3"/>
              <a:ext cx="281" cy="4322"/>
            </a:xfrm>
            <a:custGeom>
              <a:avLst/>
              <a:gdLst>
                <a:gd name="T0" fmla="*/ 210 w 281"/>
                <a:gd name="T1" fmla="*/ 0 h 4322"/>
                <a:gd name="T2" fmla="*/ 219 w 281"/>
                <a:gd name="T3" fmla="*/ 55 h 4322"/>
                <a:gd name="T4" fmla="*/ 227 w 281"/>
                <a:gd name="T5" fmla="*/ 118 h 4322"/>
                <a:gd name="T6" fmla="*/ 235 w 281"/>
                <a:gd name="T7" fmla="*/ 173 h 4322"/>
                <a:gd name="T8" fmla="*/ 242 w 281"/>
                <a:gd name="T9" fmla="*/ 228 h 4322"/>
                <a:gd name="T10" fmla="*/ 248 w 281"/>
                <a:gd name="T11" fmla="*/ 283 h 4322"/>
                <a:gd name="T12" fmla="*/ 254 w 281"/>
                <a:gd name="T13" fmla="*/ 332 h 4322"/>
                <a:gd name="T14" fmla="*/ 264 w 281"/>
                <a:gd name="T15" fmla="*/ 436 h 4322"/>
                <a:gd name="T16" fmla="*/ 270 w 281"/>
                <a:gd name="T17" fmla="*/ 539 h 4322"/>
                <a:gd name="T18" fmla="*/ 276 w 281"/>
                <a:gd name="T19" fmla="*/ 643 h 4322"/>
                <a:gd name="T20" fmla="*/ 278 w 281"/>
                <a:gd name="T21" fmla="*/ 740 h 4322"/>
                <a:gd name="T22" fmla="*/ 280 w 281"/>
                <a:gd name="T23" fmla="*/ 837 h 4322"/>
                <a:gd name="T24" fmla="*/ 279 w 281"/>
                <a:gd name="T25" fmla="*/ 933 h 4322"/>
                <a:gd name="T26" fmla="*/ 277 w 281"/>
                <a:gd name="T27" fmla="*/ 1030 h 4322"/>
                <a:gd name="T28" fmla="*/ 274 w 281"/>
                <a:gd name="T29" fmla="*/ 1127 h 4322"/>
                <a:gd name="T30" fmla="*/ 269 w 281"/>
                <a:gd name="T31" fmla="*/ 1231 h 4322"/>
                <a:gd name="T32" fmla="*/ 264 w 281"/>
                <a:gd name="T33" fmla="*/ 1327 h 4322"/>
                <a:gd name="T34" fmla="*/ 258 w 281"/>
                <a:gd name="T35" fmla="*/ 1431 h 4322"/>
                <a:gd name="T36" fmla="*/ 243 w 281"/>
                <a:gd name="T37" fmla="*/ 1652 h 4322"/>
                <a:gd name="T38" fmla="*/ 228 w 281"/>
                <a:gd name="T39" fmla="*/ 1880 h 4322"/>
                <a:gd name="T40" fmla="*/ 213 w 281"/>
                <a:gd name="T41" fmla="*/ 2136 h 4322"/>
                <a:gd name="T42" fmla="*/ 206 w 281"/>
                <a:gd name="T43" fmla="*/ 2268 h 4322"/>
                <a:gd name="T44" fmla="*/ 199 w 281"/>
                <a:gd name="T45" fmla="*/ 2413 h 4322"/>
                <a:gd name="T46" fmla="*/ 193 w 281"/>
                <a:gd name="T47" fmla="*/ 2565 h 4322"/>
                <a:gd name="T48" fmla="*/ 188 w 281"/>
                <a:gd name="T49" fmla="*/ 2717 h 4322"/>
                <a:gd name="T50" fmla="*/ 184 w 281"/>
                <a:gd name="T51" fmla="*/ 2883 h 4322"/>
                <a:gd name="T52" fmla="*/ 182 w 281"/>
                <a:gd name="T53" fmla="*/ 3056 h 4322"/>
                <a:gd name="T54" fmla="*/ 180 w 281"/>
                <a:gd name="T55" fmla="*/ 3242 h 4322"/>
                <a:gd name="T56" fmla="*/ 180 w 281"/>
                <a:gd name="T57" fmla="*/ 3436 h 4322"/>
                <a:gd name="T58" fmla="*/ 182 w 281"/>
                <a:gd name="T59" fmla="*/ 3643 h 4322"/>
                <a:gd name="T60" fmla="*/ 186 w 281"/>
                <a:gd name="T61" fmla="*/ 3858 h 4322"/>
                <a:gd name="T62" fmla="*/ 192 w 281"/>
                <a:gd name="T63" fmla="*/ 4079 h 4322"/>
                <a:gd name="T64" fmla="*/ 201 w 281"/>
                <a:gd name="T65" fmla="*/ 4321 h 4322"/>
                <a:gd name="T66" fmla="*/ 4 w 281"/>
                <a:gd name="T67" fmla="*/ 4321 h 4322"/>
                <a:gd name="T68" fmla="*/ 0 w 281"/>
                <a:gd name="T69" fmla="*/ 0 h 4322"/>
                <a:gd name="T70" fmla="*/ 210 w 281"/>
                <a:gd name="T71" fmla="*/ 0 h 4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1" h="4322">
                  <a:moveTo>
                    <a:pt x="210" y="0"/>
                  </a:moveTo>
                  <a:lnTo>
                    <a:pt x="219" y="55"/>
                  </a:lnTo>
                  <a:lnTo>
                    <a:pt x="227" y="118"/>
                  </a:lnTo>
                  <a:lnTo>
                    <a:pt x="235" y="173"/>
                  </a:lnTo>
                  <a:lnTo>
                    <a:pt x="242" y="228"/>
                  </a:lnTo>
                  <a:lnTo>
                    <a:pt x="248" y="283"/>
                  </a:lnTo>
                  <a:lnTo>
                    <a:pt x="254" y="332"/>
                  </a:lnTo>
                  <a:lnTo>
                    <a:pt x="264" y="436"/>
                  </a:lnTo>
                  <a:lnTo>
                    <a:pt x="270" y="539"/>
                  </a:lnTo>
                  <a:lnTo>
                    <a:pt x="276" y="643"/>
                  </a:lnTo>
                  <a:lnTo>
                    <a:pt x="278" y="740"/>
                  </a:lnTo>
                  <a:lnTo>
                    <a:pt x="280" y="837"/>
                  </a:lnTo>
                  <a:lnTo>
                    <a:pt x="279" y="933"/>
                  </a:lnTo>
                  <a:lnTo>
                    <a:pt x="277" y="1030"/>
                  </a:lnTo>
                  <a:lnTo>
                    <a:pt x="274" y="1127"/>
                  </a:lnTo>
                  <a:lnTo>
                    <a:pt x="269" y="1231"/>
                  </a:lnTo>
                  <a:lnTo>
                    <a:pt x="264" y="1327"/>
                  </a:lnTo>
                  <a:lnTo>
                    <a:pt x="258" y="1431"/>
                  </a:lnTo>
                  <a:lnTo>
                    <a:pt x="243" y="1652"/>
                  </a:lnTo>
                  <a:lnTo>
                    <a:pt x="228" y="1880"/>
                  </a:lnTo>
                  <a:lnTo>
                    <a:pt x="213" y="2136"/>
                  </a:lnTo>
                  <a:lnTo>
                    <a:pt x="206" y="2268"/>
                  </a:lnTo>
                  <a:lnTo>
                    <a:pt x="199" y="2413"/>
                  </a:lnTo>
                  <a:lnTo>
                    <a:pt x="193" y="2565"/>
                  </a:lnTo>
                  <a:lnTo>
                    <a:pt x="188" y="2717"/>
                  </a:lnTo>
                  <a:lnTo>
                    <a:pt x="184" y="2883"/>
                  </a:lnTo>
                  <a:lnTo>
                    <a:pt x="182" y="3056"/>
                  </a:lnTo>
                  <a:lnTo>
                    <a:pt x="180" y="3242"/>
                  </a:lnTo>
                  <a:lnTo>
                    <a:pt x="180" y="3436"/>
                  </a:lnTo>
                  <a:lnTo>
                    <a:pt x="182" y="3643"/>
                  </a:lnTo>
                  <a:lnTo>
                    <a:pt x="186" y="3858"/>
                  </a:lnTo>
                  <a:lnTo>
                    <a:pt x="192" y="4079"/>
                  </a:lnTo>
                  <a:lnTo>
                    <a:pt x="201" y="4321"/>
                  </a:lnTo>
                  <a:lnTo>
                    <a:pt x="4" y="4321"/>
                  </a:lnTo>
                  <a:lnTo>
                    <a:pt x="0" y="0"/>
                  </a:lnTo>
                  <a:lnTo>
                    <a:pt x="210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tint val="5019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81" y="-3"/>
              <a:ext cx="190" cy="4321"/>
            </a:xfrm>
            <a:custGeom>
              <a:avLst/>
              <a:gdLst>
                <a:gd name="T0" fmla="*/ 28 w 190"/>
                <a:gd name="T1" fmla="*/ 0 h 4321"/>
                <a:gd name="T2" fmla="*/ 26 w 190"/>
                <a:gd name="T3" fmla="*/ 76 h 4321"/>
                <a:gd name="T4" fmla="*/ 25 w 190"/>
                <a:gd name="T5" fmla="*/ 159 h 4321"/>
                <a:gd name="T6" fmla="*/ 25 w 190"/>
                <a:gd name="T7" fmla="*/ 256 h 4321"/>
                <a:gd name="T8" fmla="*/ 26 w 190"/>
                <a:gd name="T9" fmla="*/ 366 h 4321"/>
                <a:gd name="T10" fmla="*/ 27 w 190"/>
                <a:gd name="T11" fmla="*/ 484 h 4321"/>
                <a:gd name="T12" fmla="*/ 29 w 190"/>
                <a:gd name="T13" fmla="*/ 615 h 4321"/>
                <a:gd name="T14" fmla="*/ 31 w 190"/>
                <a:gd name="T15" fmla="*/ 753 h 4321"/>
                <a:gd name="T16" fmla="*/ 34 w 190"/>
                <a:gd name="T17" fmla="*/ 892 h 4321"/>
                <a:gd name="T18" fmla="*/ 42 w 190"/>
                <a:gd name="T19" fmla="*/ 1203 h 4321"/>
                <a:gd name="T20" fmla="*/ 49 w 190"/>
                <a:gd name="T21" fmla="*/ 1528 h 4321"/>
                <a:gd name="T22" fmla="*/ 57 w 190"/>
                <a:gd name="T23" fmla="*/ 1866 h 4321"/>
                <a:gd name="T24" fmla="*/ 64 w 190"/>
                <a:gd name="T25" fmla="*/ 2205 h 4321"/>
                <a:gd name="T26" fmla="*/ 70 w 190"/>
                <a:gd name="T27" fmla="*/ 2551 h 4321"/>
                <a:gd name="T28" fmla="*/ 72 w 190"/>
                <a:gd name="T29" fmla="*/ 2882 h 4321"/>
                <a:gd name="T30" fmla="*/ 72 w 190"/>
                <a:gd name="T31" fmla="*/ 3200 h 4321"/>
                <a:gd name="T32" fmla="*/ 71 w 190"/>
                <a:gd name="T33" fmla="*/ 3352 h 4321"/>
                <a:gd name="T34" fmla="*/ 69 w 190"/>
                <a:gd name="T35" fmla="*/ 3497 h 4321"/>
                <a:gd name="T36" fmla="*/ 64 w 190"/>
                <a:gd name="T37" fmla="*/ 3636 h 4321"/>
                <a:gd name="T38" fmla="*/ 60 w 190"/>
                <a:gd name="T39" fmla="*/ 3760 h 4321"/>
                <a:gd name="T40" fmla="*/ 54 w 190"/>
                <a:gd name="T41" fmla="*/ 3885 h 4321"/>
                <a:gd name="T42" fmla="*/ 46 w 190"/>
                <a:gd name="T43" fmla="*/ 3995 h 4321"/>
                <a:gd name="T44" fmla="*/ 38 w 190"/>
                <a:gd name="T45" fmla="*/ 4092 h 4321"/>
                <a:gd name="T46" fmla="*/ 27 w 190"/>
                <a:gd name="T47" fmla="*/ 4182 h 4321"/>
                <a:gd name="T48" fmla="*/ 14 w 190"/>
                <a:gd name="T49" fmla="*/ 4258 h 4321"/>
                <a:gd name="T50" fmla="*/ 0 w 190"/>
                <a:gd name="T51" fmla="*/ 4320 h 4321"/>
                <a:gd name="T52" fmla="*/ 189 w 190"/>
                <a:gd name="T53" fmla="*/ 4320 h 4321"/>
                <a:gd name="T54" fmla="*/ 189 w 190"/>
                <a:gd name="T55" fmla="*/ 0 h 4321"/>
                <a:gd name="T56" fmla="*/ 28 w 190"/>
                <a:gd name="T57" fmla="*/ 0 h 4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0" h="4321">
                  <a:moveTo>
                    <a:pt x="28" y="0"/>
                  </a:moveTo>
                  <a:lnTo>
                    <a:pt x="26" y="76"/>
                  </a:lnTo>
                  <a:lnTo>
                    <a:pt x="25" y="159"/>
                  </a:lnTo>
                  <a:lnTo>
                    <a:pt x="25" y="256"/>
                  </a:lnTo>
                  <a:lnTo>
                    <a:pt x="26" y="366"/>
                  </a:lnTo>
                  <a:lnTo>
                    <a:pt x="27" y="484"/>
                  </a:lnTo>
                  <a:lnTo>
                    <a:pt x="29" y="615"/>
                  </a:lnTo>
                  <a:lnTo>
                    <a:pt x="31" y="753"/>
                  </a:lnTo>
                  <a:lnTo>
                    <a:pt x="34" y="892"/>
                  </a:lnTo>
                  <a:lnTo>
                    <a:pt x="42" y="1203"/>
                  </a:lnTo>
                  <a:lnTo>
                    <a:pt x="49" y="1528"/>
                  </a:lnTo>
                  <a:lnTo>
                    <a:pt x="57" y="1866"/>
                  </a:lnTo>
                  <a:lnTo>
                    <a:pt x="64" y="2205"/>
                  </a:lnTo>
                  <a:lnTo>
                    <a:pt x="70" y="2551"/>
                  </a:lnTo>
                  <a:lnTo>
                    <a:pt x="72" y="2882"/>
                  </a:lnTo>
                  <a:lnTo>
                    <a:pt x="72" y="3200"/>
                  </a:lnTo>
                  <a:lnTo>
                    <a:pt x="71" y="3352"/>
                  </a:lnTo>
                  <a:lnTo>
                    <a:pt x="69" y="3497"/>
                  </a:lnTo>
                  <a:lnTo>
                    <a:pt x="64" y="3636"/>
                  </a:lnTo>
                  <a:lnTo>
                    <a:pt x="60" y="3760"/>
                  </a:lnTo>
                  <a:lnTo>
                    <a:pt x="54" y="3885"/>
                  </a:lnTo>
                  <a:lnTo>
                    <a:pt x="46" y="3995"/>
                  </a:lnTo>
                  <a:lnTo>
                    <a:pt x="38" y="4092"/>
                  </a:lnTo>
                  <a:lnTo>
                    <a:pt x="27" y="4182"/>
                  </a:lnTo>
                  <a:lnTo>
                    <a:pt x="14" y="4258"/>
                  </a:lnTo>
                  <a:lnTo>
                    <a:pt x="0" y="4320"/>
                  </a:lnTo>
                  <a:lnTo>
                    <a:pt x="189" y="4320"/>
                  </a:lnTo>
                  <a:lnTo>
                    <a:pt x="189" y="0"/>
                  </a:lnTo>
                  <a:lnTo>
                    <a:pt x="28" y="0"/>
                  </a:lnTo>
                </a:path>
              </a:pathLst>
            </a:custGeom>
            <a:gradFill rotWithShape="0">
              <a:gsLst>
                <a:gs pos="0">
                  <a:srgbClr val="FFFFFF">
                    <a:gamma/>
                    <a:tint val="50196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9000"/>
        <a:buFont typeface="Monotype Sort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t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eg"/><Relationship Id="rId4" Type="http://schemas.openxmlformats.org/officeDocument/2006/relationships/hyperlink" Target="http://www.uky.edu/Libraries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uky.edu/Libraries/chem.html" TargetMode="External"/><Relationship Id="rId7" Type="http://schemas.openxmlformats.org/officeDocument/2006/relationships/hyperlink" Target="http://www.uky.edu/Libraries/geo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y.edu/Libraries/Engineering/" TargetMode="External"/><Relationship Id="rId5" Type="http://schemas.openxmlformats.org/officeDocument/2006/relationships/hyperlink" Target="http://www.uky.edu/Libraries/math.html" TargetMode="External"/><Relationship Id="rId4" Type="http://schemas.openxmlformats.org/officeDocument/2006/relationships/hyperlink" Target="http://www.uky.edu/Libraries/ktclib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uky.edu/Libraries/litfal.html" TargetMode="External"/><Relationship Id="rId7" Type="http://schemas.openxmlformats.org/officeDocument/2006/relationships/hyperlink" Target="http://www.uky.edu/Libraries/arch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y.edu/Libraries/lfaelec.html#th" TargetMode="External"/><Relationship Id="rId5" Type="http://schemas.openxmlformats.org/officeDocument/2006/relationships/hyperlink" Target="http://www.uky.edu/Libraries/lfaelec.html#mu" TargetMode="External"/><Relationship Id="rId4" Type="http://schemas.openxmlformats.org/officeDocument/2006/relationships/hyperlink" Target="http://www.uky.edu/Libraries/lfaelec.html#ar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fokat.uky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uky.edu/Libraries/elec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uky.edu/Libraries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refdesk@pop.uky.edu" TargetMode="External"/><Relationship Id="rId3" Type="http://schemas.openxmlformats.org/officeDocument/2006/relationships/hyperlink" Target="http://www.uky.edu/Libraries/elec.html" TargetMode="External"/><Relationship Id="rId7" Type="http://schemas.openxmlformats.org/officeDocument/2006/relationships/hyperlink" Target="http://www.uky.edu/Libraries/select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y.edu/Libraries/illforms.html" TargetMode="External"/><Relationship Id="rId5" Type="http://schemas.openxmlformats.org/officeDocument/2006/relationships/hyperlink" Target="http://www.uky.edu/Libraries/forms.html" TargetMode="External"/><Relationship Id="rId4" Type="http://schemas.openxmlformats.org/officeDocument/2006/relationships/hyperlink" Target="http://www.uky.edu/Subjec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y.edu/Librari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y.edu/Subject/libraries.html" TargetMode="External"/><Relationship Id="rId5" Type="http://schemas.openxmlformats.org/officeDocument/2006/relationships/hyperlink" Target="http://www.uky.edu/Libraries/elec.html" TargetMode="External"/><Relationship Id="rId4" Type="http://schemas.openxmlformats.org/officeDocument/2006/relationships/hyperlink" Target="http://www.uky.edu/Subjec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y.edu/Libraries/listart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y.edu/Libraries/ri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uky.edu/Libraries/branch.html" TargetMode="External"/><Relationship Id="rId4" Type="http://schemas.openxmlformats.org/officeDocument/2006/relationships/hyperlink" Target="http://www.uky.edu/Libraries/wty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kyvl.org/" TargetMode="External"/><Relationship Id="rId7" Type="http://schemas.openxmlformats.org/officeDocument/2006/relationships/hyperlink" Target="http://webz.library.vanderbilt.edu:8116/WebZ/IRISPUBLIC:sessionid=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ww.arl.org/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://www.kyvl.org/kcvl/html/about/kyhomepages.shtml" TargetMode="External"/><Relationship Id="rId9" Type="http://schemas.openxmlformats.org/officeDocument/2006/relationships/hyperlink" Target="http://webz.library.vanderbilt.edu:811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y.edu/StudentAffairs/NewStudentServices/uk101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y.edu/Libraries/branch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uky.edu/Libraries/deptindex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y.edu/Libraries/student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y.edu/Libraries/ris.html" TargetMode="External"/><Relationship Id="rId7" Type="http://schemas.openxmlformats.org/officeDocument/2006/relationships/hyperlink" Target="http://www.uky.edu/AuxServ/ovids.html" TargetMode="External"/><Relationship Id="rId2" Type="http://schemas.openxmlformats.org/officeDocument/2006/relationships/hyperlink" Target="http://www.uky.edu/Libraries/disab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y.edu/Libraries/Reserves/" TargetMode="External"/><Relationship Id="rId5" Type="http://schemas.openxmlformats.org/officeDocument/2006/relationships/hyperlink" Target="http://www.uky.edu/Libraries/hours.html" TargetMode="External"/><Relationship Id="rId4" Type="http://schemas.openxmlformats.org/officeDocument/2006/relationships/hyperlink" Target="http://www.uky.edu/Libraries/circ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y.edu/Librari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c.uky.edu/MedLibrary/" TargetMode="External"/><Relationship Id="rId3" Type="http://schemas.openxmlformats.org/officeDocument/2006/relationships/hyperlink" Target="http://www.uky.edu/Libraries/educ.html" TargetMode="External"/><Relationship Id="rId7" Type="http://schemas.openxmlformats.org/officeDocument/2006/relationships/hyperlink" Target="http://www.uky.edu/Libraries/sciengteam.html" TargetMode="External"/><Relationship Id="rId2" Type="http://schemas.openxmlformats.org/officeDocument/2006/relationships/hyperlink" Target="http://www.uky.edu/Libraries/wty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a.uky.edu/AIC/" TargetMode="External"/><Relationship Id="rId11" Type="http://schemas.openxmlformats.org/officeDocument/2006/relationships/hyperlink" Target="http://www.uky.edu/LCC/LIB/" TargetMode="External"/><Relationship Id="rId5" Type="http://schemas.openxmlformats.org/officeDocument/2006/relationships/hyperlink" Target="http://www.uky.edu/Libraries/Special/" TargetMode="External"/><Relationship Id="rId10" Type="http://schemas.openxmlformats.org/officeDocument/2006/relationships/hyperlink" Target="http://www.uky.edu/Law/library/" TargetMode="External"/><Relationship Id="rId4" Type="http://schemas.openxmlformats.org/officeDocument/2006/relationships/hyperlink" Target="http://www.uky.edu/Libraries/king.html" TargetMode="External"/><Relationship Id="rId9" Type="http://schemas.openxmlformats.org/officeDocument/2006/relationships/hyperlink" Target="http://www.uky.edu/Libraries/falsc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.uky.edu/pubjrnl/pubjrn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tlibrary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y.edu/Libraries/deprd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y.edu/Libraries/wt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ky.edu/Libraries/wtyrooms.html" TargetMode="External"/><Relationship Id="rId3" Type="http://schemas.openxmlformats.org/officeDocument/2006/relationships/hyperlink" Target="http://www.uky.edu/SCS/microlabs/wty.html" TargetMode="External"/><Relationship Id="rId7" Type="http://schemas.openxmlformats.org/officeDocument/2006/relationships/hyperlink" Target="http://www.uky.edu/Libraries/wtyrooms.html#gr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y.edu/Libraries/dislearn.html" TargetMode="External"/><Relationship Id="rId5" Type="http://schemas.openxmlformats.org/officeDocument/2006/relationships/hyperlink" Target="http://www.uky.edu/Libraries/mediaserv.html#lcl11" TargetMode="External"/><Relationship Id="rId4" Type="http://schemas.openxmlformats.org/officeDocument/2006/relationships/hyperlink" Target="http://www.uky.edu/Libraries/mediaserv.html" TargetMode="Externa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://www.ca.uky.edu/AIC/" TargetMode="External"/><Relationship Id="rId12" Type="http://schemas.openxmlformats.org/officeDocument/2006/relationships/hyperlink" Target="http://www.uky.edu/Ag/VetScience/morris.htm" TargetMode="External"/><Relationship Id="rId2" Type="http://schemas.openxmlformats.org/officeDocument/2006/relationships/hyperlink" Target="http://www.mc.uky.edu/MedLibrary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ky.edu/Libraries/educ.html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hyperlink" Target="http://www.uky.edu/Libraries/sciengteam.html" TargetMode="External"/><Relationship Id="rId4" Type="http://schemas.openxmlformats.org/officeDocument/2006/relationships/hyperlink" Target="http://www.uky.edu/Law/library/" TargetMode="External"/><Relationship Id="rId9" Type="http://schemas.openxmlformats.org/officeDocument/2006/relationships/hyperlink" Target="http://www.uky.edu/Libraries/falsct.html" TargetMode="External"/><Relationship Id="rId14" Type="http://schemas.openxmlformats.org/officeDocument/2006/relationships/hyperlink" Target="http://www.uky.edu/LCC/LIB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y.edu/Libraries/maps.html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uky.edu/Libraries/k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y.edu/Libraries/Special/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uky.edu/Libraries/sciengtea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668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2" name="Group 26"/>
          <p:cNvGrpSpPr>
            <a:grpSpLocks/>
          </p:cNvGrpSpPr>
          <p:nvPr/>
        </p:nvGrpSpPr>
        <p:grpSpPr bwMode="auto">
          <a:xfrm>
            <a:off x="-3175" y="2439988"/>
            <a:ext cx="9150350" cy="1065212"/>
            <a:chOff x="-2" y="1537"/>
            <a:chExt cx="5764" cy="671"/>
          </a:xfrm>
        </p:grpSpPr>
        <p:grpSp>
          <p:nvGrpSpPr>
            <p:cNvPr id="4119" name="Group 23"/>
            <p:cNvGrpSpPr>
              <a:grpSpLocks/>
            </p:cNvGrpSpPr>
            <p:nvPr/>
          </p:nvGrpSpPr>
          <p:grpSpPr bwMode="auto">
            <a:xfrm>
              <a:off x="-2" y="1561"/>
              <a:ext cx="5763" cy="633"/>
              <a:chOff x="-2" y="1561"/>
              <a:chExt cx="5763" cy="633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auto">
              <a:xfrm>
                <a:off x="15" y="1568"/>
                <a:ext cx="5746" cy="625"/>
              </a:xfrm>
              <a:custGeom>
                <a:avLst/>
                <a:gdLst>
                  <a:gd name="T0" fmla="*/ 5745 w 5746"/>
                  <a:gd name="T1" fmla="*/ 624 h 625"/>
                  <a:gd name="T2" fmla="*/ 0 w 5746"/>
                  <a:gd name="T3" fmla="*/ 624 h 625"/>
                  <a:gd name="T4" fmla="*/ 0 w 5746"/>
                  <a:gd name="T5" fmla="*/ 0 h 625"/>
                  <a:gd name="T6" fmla="*/ 5745 w 5746"/>
                  <a:gd name="T7" fmla="*/ 0 h 625"/>
                  <a:gd name="T8" fmla="*/ 5745 w 5746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46" h="625">
                    <a:moveTo>
                      <a:pt x="5745" y="624"/>
                    </a:moveTo>
                    <a:lnTo>
                      <a:pt x="0" y="624"/>
                    </a:lnTo>
                    <a:lnTo>
                      <a:pt x="0" y="0"/>
                    </a:lnTo>
                    <a:lnTo>
                      <a:pt x="5745" y="0"/>
                    </a:lnTo>
                    <a:lnTo>
                      <a:pt x="5745" y="6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auto">
              <a:xfrm>
                <a:off x="3960" y="1568"/>
                <a:ext cx="376" cy="626"/>
              </a:xfrm>
              <a:custGeom>
                <a:avLst/>
                <a:gdLst>
                  <a:gd name="T0" fmla="*/ 375 w 376"/>
                  <a:gd name="T1" fmla="*/ 625 h 626"/>
                  <a:gd name="T2" fmla="*/ 368 w 376"/>
                  <a:gd name="T3" fmla="*/ 625 h 626"/>
                  <a:gd name="T4" fmla="*/ 361 w 376"/>
                  <a:gd name="T5" fmla="*/ 625 h 626"/>
                  <a:gd name="T6" fmla="*/ 320 w 376"/>
                  <a:gd name="T7" fmla="*/ 625 h 626"/>
                  <a:gd name="T8" fmla="*/ 264 w 376"/>
                  <a:gd name="T9" fmla="*/ 625 h 626"/>
                  <a:gd name="T10" fmla="*/ 195 w 376"/>
                  <a:gd name="T11" fmla="*/ 625 h 626"/>
                  <a:gd name="T12" fmla="*/ 125 w 376"/>
                  <a:gd name="T13" fmla="*/ 625 h 626"/>
                  <a:gd name="T14" fmla="*/ 70 w 376"/>
                  <a:gd name="T15" fmla="*/ 625 h 626"/>
                  <a:gd name="T16" fmla="*/ 28 w 376"/>
                  <a:gd name="T17" fmla="*/ 625 h 626"/>
                  <a:gd name="T18" fmla="*/ 21 w 376"/>
                  <a:gd name="T19" fmla="*/ 625 h 626"/>
                  <a:gd name="T20" fmla="*/ 14 w 376"/>
                  <a:gd name="T21" fmla="*/ 625 h 626"/>
                  <a:gd name="T22" fmla="*/ 21 w 376"/>
                  <a:gd name="T23" fmla="*/ 548 h 626"/>
                  <a:gd name="T24" fmla="*/ 28 w 376"/>
                  <a:gd name="T25" fmla="*/ 478 h 626"/>
                  <a:gd name="T26" fmla="*/ 35 w 376"/>
                  <a:gd name="T27" fmla="*/ 418 h 626"/>
                  <a:gd name="T28" fmla="*/ 35 w 376"/>
                  <a:gd name="T29" fmla="*/ 362 h 626"/>
                  <a:gd name="T30" fmla="*/ 28 w 376"/>
                  <a:gd name="T31" fmla="*/ 309 h 626"/>
                  <a:gd name="T32" fmla="*/ 28 w 376"/>
                  <a:gd name="T33" fmla="*/ 267 h 626"/>
                  <a:gd name="T34" fmla="*/ 21 w 376"/>
                  <a:gd name="T35" fmla="*/ 225 h 626"/>
                  <a:gd name="T36" fmla="*/ 14 w 376"/>
                  <a:gd name="T37" fmla="*/ 190 h 626"/>
                  <a:gd name="T38" fmla="*/ 7 w 376"/>
                  <a:gd name="T39" fmla="*/ 158 h 626"/>
                  <a:gd name="T40" fmla="*/ 0 w 376"/>
                  <a:gd name="T41" fmla="*/ 130 h 626"/>
                  <a:gd name="T42" fmla="*/ 0 w 376"/>
                  <a:gd name="T43" fmla="*/ 81 h 626"/>
                  <a:gd name="T44" fmla="*/ 0 w 376"/>
                  <a:gd name="T45" fmla="*/ 39 h 626"/>
                  <a:gd name="T46" fmla="*/ 14 w 376"/>
                  <a:gd name="T47" fmla="*/ 0 h 626"/>
                  <a:gd name="T48" fmla="*/ 375 w 376"/>
                  <a:gd name="T49" fmla="*/ 0 h 626"/>
                  <a:gd name="T50" fmla="*/ 375 w 376"/>
                  <a:gd name="T51" fmla="*/ 62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626">
                    <a:moveTo>
                      <a:pt x="375" y="625"/>
                    </a:moveTo>
                    <a:lnTo>
                      <a:pt x="368" y="625"/>
                    </a:lnTo>
                    <a:lnTo>
                      <a:pt x="361" y="625"/>
                    </a:lnTo>
                    <a:lnTo>
                      <a:pt x="320" y="625"/>
                    </a:lnTo>
                    <a:lnTo>
                      <a:pt x="264" y="625"/>
                    </a:lnTo>
                    <a:lnTo>
                      <a:pt x="195" y="625"/>
                    </a:lnTo>
                    <a:lnTo>
                      <a:pt x="125" y="625"/>
                    </a:lnTo>
                    <a:lnTo>
                      <a:pt x="70" y="625"/>
                    </a:lnTo>
                    <a:lnTo>
                      <a:pt x="28" y="625"/>
                    </a:lnTo>
                    <a:lnTo>
                      <a:pt x="21" y="625"/>
                    </a:lnTo>
                    <a:lnTo>
                      <a:pt x="14" y="625"/>
                    </a:lnTo>
                    <a:lnTo>
                      <a:pt x="21" y="548"/>
                    </a:lnTo>
                    <a:lnTo>
                      <a:pt x="28" y="478"/>
                    </a:lnTo>
                    <a:lnTo>
                      <a:pt x="35" y="418"/>
                    </a:lnTo>
                    <a:lnTo>
                      <a:pt x="35" y="362"/>
                    </a:lnTo>
                    <a:lnTo>
                      <a:pt x="28" y="309"/>
                    </a:lnTo>
                    <a:lnTo>
                      <a:pt x="28" y="267"/>
                    </a:lnTo>
                    <a:lnTo>
                      <a:pt x="21" y="225"/>
                    </a:lnTo>
                    <a:lnTo>
                      <a:pt x="14" y="190"/>
                    </a:lnTo>
                    <a:lnTo>
                      <a:pt x="7" y="158"/>
                    </a:lnTo>
                    <a:lnTo>
                      <a:pt x="0" y="130"/>
                    </a:lnTo>
                    <a:lnTo>
                      <a:pt x="0" y="81"/>
                    </a:lnTo>
                    <a:lnTo>
                      <a:pt x="0" y="39"/>
                    </a:lnTo>
                    <a:lnTo>
                      <a:pt x="14" y="0"/>
                    </a:lnTo>
                    <a:lnTo>
                      <a:pt x="375" y="0"/>
                    </a:lnTo>
                    <a:lnTo>
                      <a:pt x="375" y="625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auto">
              <a:xfrm>
                <a:off x="4294" y="1568"/>
                <a:ext cx="383" cy="626"/>
              </a:xfrm>
              <a:custGeom>
                <a:avLst/>
                <a:gdLst>
                  <a:gd name="T0" fmla="*/ 382 w 383"/>
                  <a:gd name="T1" fmla="*/ 625 h 626"/>
                  <a:gd name="T2" fmla="*/ 15 w 383"/>
                  <a:gd name="T3" fmla="*/ 625 h 626"/>
                  <a:gd name="T4" fmla="*/ 8 w 383"/>
                  <a:gd name="T5" fmla="*/ 604 h 626"/>
                  <a:gd name="T6" fmla="*/ 0 w 383"/>
                  <a:gd name="T7" fmla="*/ 576 h 626"/>
                  <a:gd name="T8" fmla="*/ 0 w 383"/>
                  <a:gd name="T9" fmla="*/ 544 h 626"/>
                  <a:gd name="T10" fmla="*/ 0 w 383"/>
                  <a:gd name="T11" fmla="*/ 509 h 626"/>
                  <a:gd name="T12" fmla="*/ 0 w 383"/>
                  <a:gd name="T13" fmla="*/ 432 h 626"/>
                  <a:gd name="T14" fmla="*/ 8 w 383"/>
                  <a:gd name="T15" fmla="*/ 344 h 626"/>
                  <a:gd name="T16" fmla="*/ 23 w 383"/>
                  <a:gd name="T17" fmla="*/ 257 h 626"/>
                  <a:gd name="T18" fmla="*/ 23 w 383"/>
                  <a:gd name="T19" fmla="*/ 165 h 626"/>
                  <a:gd name="T20" fmla="*/ 23 w 383"/>
                  <a:gd name="T21" fmla="*/ 78 h 626"/>
                  <a:gd name="T22" fmla="*/ 15 w 383"/>
                  <a:gd name="T23" fmla="*/ 0 h 626"/>
                  <a:gd name="T24" fmla="*/ 382 w 383"/>
                  <a:gd name="T25" fmla="*/ 0 h 626"/>
                  <a:gd name="T26" fmla="*/ 382 w 383"/>
                  <a:gd name="T27" fmla="*/ 62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3" h="626">
                    <a:moveTo>
                      <a:pt x="382" y="625"/>
                    </a:moveTo>
                    <a:lnTo>
                      <a:pt x="15" y="625"/>
                    </a:lnTo>
                    <a:lnTo>
                      <a:pt x="8" y="604"/>
                    </a:lnTo>
                    <a:lnTo>
                      <a:pt x="0" y="576"/>
                    </a:lnTo>
                    <a:lnTo>
                      <a:pt x="0" y="544"/>
                    </a:lnTo>
                    <a:lnTo>
                      <a:pt x="0" y="509"/>
                    </a:lnTo>
                    <a:lnTo>
                      <a:pt x="0" y="432"/>
                    </a:lnTo>
                    <a:lnTo>
                      <a:pt x="8" y="344"/>
                    </a:lnTo>
                    <a:lnTo>
                      <a:pt x="23" y="257"/>
                    </a:lnTo>
                    <a:lnTo>
                      <a:pt x="23" y="165"/>
                    </a:lnTo>
                    <a:lnTo>
                      <a:pt x="23" y="78"/>
                    </a:lnTo>
                    <a:lnTo>
                      <a:pt x="15" y="0"/>
                    </a:lnTo>
                    <a:lnTo>
                      <a:pt x="382" y="0"/>
                    </a:lnTo>
                    <a:lnTo>
                      <a:pt x="382" y="62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auto">
              <a:xfrm>
                <a:off x="5389" y="1568"/>
                <a:ext cx="235" cy="626"/>
              </a:xfrm>
              <a:custGeom>
                <a:avLst/>
                <a:gdLst>
                  <a:gd name="T0" fmla="*/ 207 w 235"/>
                  <a:gd name="T1" fmla="*/ 625 h 626"/>
                  <a:gd name="T2" fmla="*/ 18 w 235"/>
                  <a:gd name="T3" fmla="*/ 625 h 626"/>
                  <a:gd name="T4" fmla="*/ 18 w 235"/>
                  <a:gd name="T5" fmla="*/ 600 h 626"/>
                  <a:gd name="T6" fmla="*/ 9 w 235"/>
                  <a:gd name="T7" fmla="*/ 572 h 626"/>
                  <a:gd name="T8" fmla="*/ 9 w 235"/>
                  <a:gd name="T9" fmla="*/ 537 h 626"/>
                  <a:gd name="T10" fmla="*/ 0 w 235"/>
                  <a:gd name="T11" fmla="*/ 499 h 626"/>
                  <a:gd name="T12" fmla="*/ 0 w 235"/>
                  <a:gd name="T13" fmla="*/ 453 h 626"/>
                  <a:gd name="T14" fmla="*/ 0 w 235"/>
                  <a:gd name="T15" fmla="*/ 407 h 626"/>
                  <a:gd name="T16" fmla="*/ 0 w 235"/>
                  <a:gd name="T17" fmla="*/ 313 h 626"/>
                  <a:gd name="T18" fmla="*/ 0 w 235"/>
                  <a:gd name="T19" fmla="*/ 218 h 626"/>
                  <a:gd name="T20" fmla="*/ 0 w 235"/>
                  <a:gd name="T21" fmla="*/ 172 h 626"/>
                  <a:gd name="T22" fmla="*/ 0 w 235"/>
                  <a:gd name="T23" fmla="*/ 127 h 626"/>
                  <a:gd name="T24" fmla="*/ 9 w 235"/>
                  <a:gd name="T25" fmla="*/ 88 h 626"/>
                  <a:gd name="T26" fmla="*/ 9 w 235"/>
                  <a:gd name="T27" fmla="*/ 53 h 626"/>
                  <a:gd name="T28" fmla="*/ 18 w 235"/>
                  <a:gd name="T29" fmla="*/ 25 h 626"/>
                  <a:gd name="T30" fmla="*/ 18 w 235"/>
                  <a:gd name="T31" fmla="*/ 0 h 626"/>
                  <a:gd name="T32" fmla="*/ 207 w 235"/>
                  <a:gd name="T33" fmla="*/ 0 h 626"/>
                  <a:gd name="T34" fmla="*/ 216 w 235"/>
                  <a:gd name="T35" fmla="*/ 18 h 626"/>
                  <a:gd name="T36" fmla="*/ 225 w 235"/>
                  <a:gd name="T37" fmla="*/ 39 h 626"/>
                  <a:gd name="T38" fmla="*/ 234 w 235"/>
                  <a:gd name="T39" fmla="*/ 67 h 626"/>
                  <a:gd name="T40" fmla="*/ 234 w 235"/>
                  <a:gd name="T41" fmla="*/ 95 h 626"/>
                  <a:gd name="T42" fmla="*/ 234 w 235"/>
                  <a:gd name="T43" fmla="*/ 165 h 626"/>
                  <a:gd name="T44" fmla="*/ 234 w 235"/>
                  <a:gd name="T45" fmla="*/ 239 h 626"/>
                  <a:gd name="T46" fmla="*/ 234 w 235"/>
                  <a:gd name="T47" fmla="*/ 281 h 626"/>
                  <a:gd name="T48" fmla="*/ 234 w 235"/>
                  <a:gd name="T49" fmla="*/ 334 h 626"/>
                  <a:gd name="T50" fmla="*/ 225 w 235"/>
                  <a:gd name="T51" fmla="*/ 386 h 626"/>
                  <a:gd name="T52" fmla="*/ 225 w 235"/>
                  <a:gd name="T53" fmla="*/ 443 h 626"/>
                  <a:gd name="T54" fmla="*/ 216 w 235"/>
                  <a:gd name="T55" fmla="*/ 495 h 626"/>
                  <a:gd name="T56" fmla="*/ 216 w 235"/>
                  <a:gd name="T57" fmla="*/ 544 h 626"/>
                  <a:gd name="T58" fmla="*/ 207 w 235"/>
                  <a:gd name="T59" fmla="*/ 590 h 626"/>
                  <a:gd name="T60" fmla="*/ 207 w 235"/>
                  <a:gd name="T61" fmla="*/ 62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5" h="626">
                    <a:moveTo>
                      <a:pt x="207" y="625"/>
                    </a:moveTo>
                    <a:lnTo>
                      <a:pt x="18" y="625"/>
                    </a:lnTo>
                    <a:lnTo>
                      <a:pt x="18" y="600"/>
                    </a:lnTo>
                    <a:lnTo>
                      <a:pt x="9" y="572"/>
                    </a:lnTo>
                    <a:lnTo>
                      <a:pt x="9" y="537"/>
                    </a:lnTo>
                    <a:lnTo>
                      <a:pt x="0" y="499"/>
                    </a:lnTo>
                    <a:lnTo>
                      <a:pt x="0" y="453"/>
                    </a:lnTo>
                    <a:lnTo>
                      <a:pt x="0" y="407"/>
                    </a:lnTo>
                    <a:lnTo>
                      <a:pt x="0" y="313"/>
                    </a:lnTo>
                    <a:lnTo>
                      <a:pt x="0" y="218"/>
                    </a:lnTo>
                    <a:lnTo>
                      <a:pt x="0" y="172"/>
                    </a:lnTo>
                    <a:lnTo>
                      <a:pt x="0" y="127"/>
                    </a:lnTo>
                    <a:lnTo>
                      <a:pt x="9" y="88"/>
                    </a:lnTo>
                    <a:lnTo>
                      <a:pt x="9" y="53"/>
                    </a:lnTo>
                    <a:lnTo>
                      <a:pt x="18" y="25"/>
                    </a:lnTo>
                    <a:lnTo>
                      <a:pt x="18" y="0"/>
                    </a:lnTo>
                    <a:lnTo>
                      <a:pt x="207" y="0"/>
                    </a:lnTo>
                    <a:lnTo>
                      <a:pt x="216" y="18"/>
                    </a:lnTo>
                    <a:lnTo>
                      <a:pt x="225" y="39"/>
                    </a:lnTo>
                    <a:lnTo>
                      <a:pt x="234" y="67"/>
                    </a:lnTo>
                    <a:lnTo>
                      <a:pt x="234" y="95"/>
                    </a:lnTo>
                    <a:lnTo>
                      <a:pt x="234" y="165"/>
                    </a:lnTo>
                    <a:lnTo>
                      <a:pt x="234" y="239"/>
                    </a:lnTo>
                    <a:lnTo>
                      <a:pt x="234" y="281"/>
                    </a:lnTo>
                    <a:lnTo>
                      <a:pt x="234" y="334"/>
                    </a:lnTo>
                    <a:lnTo>
                      <a:pt x="225" y="386"/>
                    </a:lnTo>
                    <a:lnTo>
                      <a:pt x="225" y="443"/>
                    </a:lnTo>
                    <a:lnTo>
                      <a:pt x="216" y="495"/>
                    </a:lnTo>
                    <a:lnTo>
                      <a:pt x="216" y="544"/>
                    </a:lnTo>
                    <a:lnTo>
                      <a:pt x="207" y="590"/>
                    </a:lnTo>
                    <a:lnTo>
                      <a:pt x="207" y="625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auto">
              <a:xfrm>
                <a:off x="4646" y="1568"/>
                <a:ext cx="285" cy="626"/>
              </a:xfrm>
              <a:custGeom>
                <a:avLst/>
                <a:gdLst>
                  <a:gd name="T0" fmla="*/ 284 w 285"/>
                  <a:gd name="T1" fmla="*/ 625 h 626"/>
                  <a:gd name="T2" fmla="*/ 32 w 285"/>
                  <a:gd name="T3" fmla="*/ 625 h 626"/>
                  <a:gd name="T4" fmla="*/ 24 w 285"/>
                  <a:gd name="T5" fmla="*/ 600 h 626"/>
                  <a:gd name="T6" fmla="*/ 16 w 285"/>
                  <a:gd name="T7" fmla="*/ 572 h 626"/>
                  <a:gd name="T8" fmla="*/ 16 w 285"/>
                  <a:gd name="T9" fmla="*/ 537 h 626"/>
                  <a:gd name="T10" fmla="*/ 8 w 285"/>
                  <a:gd name="T11" fmla="*/ 499 h 626"/>
                  <a:gd name="T12" fmla="*/ 8 w 285"/>
                  <a:gd name="T13" fmla="*/ 453 h 626"/>
                  <a:gd name="T14" fmla="*/ 8 w 285"/>
                  <a:gd name="T15" fmla="*/ 407 h 626"/>
                  <a:gd name="T16" fmla="*/ 0 w 285"/>
                  <a:gd name="T17" fmla="*/ 313 h 626"/>
                  <a:gd name="T18" fmla="*/ 8 w 285"/>
                  <a:gd name="T19" fmla="*/ 218 h 626"/>
                  <a:gd name="T20" fmla="*/ 8 w 285"/>
                  <a:gd name="T21" fmla="*/ 172 h 626"/>
                  <a:gd name="T22" fmla="*/ 8 w 285"/>
                  <a:gd name="T23" fmla="*/ 127 h 626"/>
                  <a:gd name="T24" fmla="*/ 16 w 285"/>
                  <a:gd name="T25" fmla="*/ 88 h 626"/>
                  <a:gd name="T26" fmla="*/ 16 w 285"/>
                  <a:gd name="T27" fmla="*/ 53 h 626"/>
                  <a:gd name="T28" fmla="*/ 24 w 285"/>
                  <a:gd name="T29" fmla="*/ 25 h 626"/>
                  <a:gd name="T30" fmla="*/ 32 w 285"/>
                  <a:gd name="T31" fmla="*/ 0 h 626"/>
                  <a:gd name="T32" fmla="*/ 284 w 285"/>
                  <a:gd name="T33" fmla="*/ 0 h 626"/>
                  <a:gd name="T34" fmla="*/ 276 w 285"/>
                  <a:gd name="T35" fmla="*/ 71 h 626"/>
                  <a:gd name="T36" fmla="*/ 276 w 285"/>
                  <a:gd name="T37" fmla="*/ 130 h 626"/>
                  <a:gd name="T38" fmla="*/ 268 w 285"/>
                  <a:gd name="T39" fmla="*/ 190 h 626"/>
                  <a:gd name="T40" fmla="*/ 268 w 285"/>
                  <a:gd name="T41" fmla="*/ 243 h 626"/>
                  <a:gd name="T42" fmla="*/ 268 w 285"/>
                  <a:gd name="T43" fmla="*/ 288 h 626"/>
                  <a:gd name="T44" fmla="*/ 268 w 285"/>
                  <a:gd name="T45" fmla="*/ 330 h 626"/>
                  <a:gd name="T46" fmla="*/ 268 w 285"/>
                  <a:gd name="T47" fmla="*/ 372 h 626"/>
                  <a:gd name="T48" fmla="*/ 268 w 285"/>
                  <a:gd name="T49" fmla="*/ 407 h 626"/>
                  <a:gd name="T50" fmla="*/ 276 w 285"/>
                  <a:gd name="T51" fmla="*/ 471 h 626"/>
                  <a:gd name="T52" fmla="*/ 276 w 285"/>
                  <a:gd name="T53" fmla="*/ 527 h 626"/>
                  <a:gd name="T54" fmla="*/ 284 w 285"/>
                  <a:gd name="T55" fmla="*/ 576 h 626"/>
                  <a:gd name="T56" fmla="*/ 284 w 285"/>
                  <a:gd name="T57" fmla="*/ 62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5" h="626">
                    <a:moveTo>
                      <a:pt x="284" y="625"/>
                    </a:moveTo>
                    <a:lnTo>
                      <a:pt x="32" y="625"/>
                    </a:lnTo>
                    <a:lnTo>
                      <a:pt x="24" y="600"/>
                    </a:lnTo>
                    <a:lnTo>
                      <a:pt x="16" y="572"/>
                    </a:lnTo>
                    <a:lnTo>
                      <a:pt x="16" y="537"/>
                    </a:lnTo>
                    <a:lnTo>
                      <a:pt x="8" y="499"/>
                    </a:lnTo>
                    <a:lnTo>
                      <a:pt x="8" y="453"/>
                    </a:lnTo>
                    <a:lnTo>
                      <a:pt x="8" y="407"/>
                    </a:lnTo>
                    <a:lnTo>
                      <a:pt x="0" y="313"/>
                    </a:lnTo>
                    <a:lnTo>
                      <a:pt x="8" y="218"/>
                    </a:lnTo>
                    <a:lnTo>
                      <a:pt x="8" y="172"/>
                    </a:lnTo>
                    <a:lnTo>
                      <a:pt x="8" y="127"/>
                    </a:lnTo>
                    <a:lnTo>
                      <a:pt x="16" y="88"/>
                    </a:lnTo>
                    <a:lnTo>
                      <a:pt x="16" y="53"/>
                    </a:lnTo>
                    <a:lnTo>
                      <a:pt x="24" y="25"/>
                    </a:lnTo>
                    <a:lnTo>
                      <a:pt x="32" y="0"/>
                    </a:lnTo>
                    <a:lnTo>
                      <a:pt x="284" y="0"/>
                    </a:lnTo>
                    <a:lnTo>
                      <a:pt x="276" y="71"/>
                    </a:lnTo>
                    <a:lnTo>
                      <a:pt x="276" y="130"/>
                    </a:lnTo>
                    <a:lnTo>
                      <a:pt x="268" y="190"/>
                    </a:lnTo>
                    <a:lnTo>
                      <a:pt x="268" y="243"/>
                    </a:lnTo>
                    <a:lnTo>
                      <a:pt x="268" y="288"/>
                    </a:lnTo>
                    <a:lnTo>
                      <a:pt x="268" y="330"/>
                    </a:lnTo>
                    <a:lnTo>
                      <a:pt x="268" y="372"/>
                    </a:lnTo>
                    <a:lnTo>
                      <a:pt x="268" y="407"/>
                    </a:lnTo>
                    <a:lnTo>
                      <a:pt x="276" y="471"/>
                    </a:lnTo>
                    <a:lnTo>
                      <a:pt x="276" y="527"/>
                    </a:lnTo>
                    <a:lnTo>
                      <a:pt x="284" y="576"/>
                    </a:lnTo>
                    <a:lnTo>
                      <a:pt x="284" y="625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auto">
              <a:xfrm>
                <a:off x="4821" y="1568"/>
                <a:ext cx="366" cy="626"/>
              </a:xfrm>
              <a:custGeom>
                <a:avLst/>
                <a:gdLst>
                  <a:gd name="T0" fmla="*/ 365 w 366"/>
                  <a:gd name="T1" fmla="*/ 625 h 626"/>
                  <a:gd name="T2" fmla="*/ 348 w 366"/>
                  <a:gd name="T3" fmla="*/ 625 h 626"/>
                  <a:gd name="T4" fmla="*/ 307 w 366"/>
                  <a:gd name="T5" fmla="*/ 625 h 626"/>
                  <a:gd name="T6" fmla="*/ 249 w 366"/>
                  <a:gd name="T7" fmla="*/ 625 h 626"/>
                  <a:gd name="T8" fmla="*/ 182 w 366"/>
                  <a:gd name="T9" fmla="*/ 625 h 626"/>
                  <a:gd name="T10" fmla="*/ 116 w 366"/>
                  <a:gd name="T11" fmla="*/ 625 h 626"/>
                  <a:gd name="T12" fmla="*/ 58 w 366"/>
                  <a:gd name="T13" fmla="*/ 625 h 626"/>
                  <a:gd name="T14" fmla="*/ 17 w 366"/>
                  <a:gd name="T15" fmla="*/ 625 h 626"/>
                  <a:gd name="T16" fmla="*/ 8 w 366"/>
                  <a:gd name="T17" fmla="*/ 625 h 626"/>
                  <a:gd name="T18" fmla="*/ 0 w 366"/>
                  <a:gd name="T19" fmla="*/ 625 h 626"/>
                  <a:gd name="T20" fmla="*/ 17 w 366"/>
                  <a:gd name="T21" fmla="*/ 590 h 626"/>
                  <a:gd name="T22" fmla="*/ 25 w 366"/>
                  <a:gd name="T23" fmla="*/ 562 h 626"/>
                  <a:gd name="T24" fmla="*/ 33 w 366"/>
                  <a:gd name="T25" fmla="*/ 506 h 626"/>
                  <a:gd name="T26" fmla="*/ 41 w 366"/>
                  <a:gd name="T27" fmla="*/ 453 h 626"/>
                  <a:gd name="T28" fmla="*/ 41 w 366"/>
                  <a:gd name="T29" fmla="*/ 418 h 626"/>
                  <a:gd name="T30" fmla="*/ 41 w 366"/>
                  <a:gd name="T31" fmla="*/ 383 h 626"/>
                  <a:gd name="T32" fmla="*/ 41 w 366"/>
                  <a:gd name="T33" fmla="*/ 341 h 626"/>
                  <a:gd name="T34" fmla="*/ 33 w 366"/>
                  <a:gd name="T35" fmla="*/ 295 h 626"/>
                  <a:gd name="T36" fmla="*/ 25 w 366"/>
                  <a:gd name="T37" fmla="*/ 243 h 626"/>
                  <a:gd name="T38" fmla="*/ 25 w 366"/>
                  <a:gd name="T39" fmla="*/ 190 h 626"/>
                  <a:gd name="T40" fmla="*/ 17 w 366"/>
                  <a:gd name="T41" fmla="*/ 137 h 626"/>
                  <a:gd name="T42" fmla="*/ 8 w 366"/>
                  <a:gd name="T43" fmla="*/ 85 h 626"/>
                  <a:gd name="T44" fmla="*/ 0 w 366"/>
                  <a:gd name="T45" fmla="*/ 39 h 626"/>
                  <a:gd name="T46" fmla="*/ 0 w 366"/>
                  <a:gd name="T47" fmla="*/ 0 h 626"/>
                  <a:gd name="T48" fmla="*/ 365 w 366"/>
                  <a:gd name="T49" fmla="*/ 0 h 626"/>
                  <a:gd name="T50" fmla="*/ 365 w 366"/>
                  <a:gd name="T51" fmla="*/ 62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6" h="626">
                    <a:moveTo>
                      <a:pt x="365" y="625"/>
                    </a:moveTo>
                    <a:lnTo>
                      <a:pt x="348" y="625"/>
                    </a:lnTo>
                    <a:lnTo>
                      <a:pt x="307" y="625"/>
                    </a:lnTo>
                    <a:lnTo>
                      <a:pt x="249" y="625"/>
                    </a:lnTo>
                    <a:lnTo>
                      <a:pt x="182" y="625"/>
                    </a:lnTo>
                    <a:lnTo>
                      <a:pt x="116" y="625"/>
                    </a:lnTo>
                    <a:lnTo>
                      <a:pt x="58" y="625"/>
                    </a:lnTo>
                    <a:lnTo>
                      <a:pt x="17" y="625"/>
                    </a:lnTo>
                    <a:lnTo>
                      <a:pt x="8" y="625"/>
                    </a:lnTo>
                    <a:lnTo>
                      <a:pt x="0" y="625"/>
                    </a:lnTo>
                    <a:lnTo>
                      <a:pt x="17" y="590"/>
                    </a:lnTo>
                    <a:lnTo>
                      <a:pt x="25" y="562"/>
                    </a:lnTo>
                    <a:lnTo>
                      <a:pt x="33" y="506"/>
                    </a:lnTo>
                    <a:lnTo>
                      <a:pt x="41" y="453"/>
                    </a:lnTo>
                    <a:lnTo>
                      <a:pt x="41" y="418"/>
                    </a:lnTo>
                    <a:lnTo>
                      <a:pt x="41" y="383"/>
                    </a:lnTo>
                    <a:lnTo>
                      <a:pt x="41" y="341"/>
                    </a:lnTo>
                    <a:lnTo>
                      <a:pt x="33" y="295"/>
                    </a:lnTo>
                    <a:lnTo>
                      <a:pt x="25" y="243"/>
                    </a:lnTo>
                    <a:lnTo>
                      <a:pt x="25" y="190"/>
                    </a:lnTo>
                    <a:lnTo>
                      <a:pt x="17" y="137"/>
                    </a:lnTo>
                    <a:lnTo>
                      <a:pt x="8" y="85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365" y="0"/>
                    </a:lnTo>
                    <a:lnTo>
                      <a:pt x="365" y="6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auto">
              <a:xfrm>
                <a:off x="5149" y="1567"/>
                <a:ext cx="271" cy="624"/>
              </a:xfrm>
              <a:custGeom>
                <a:avLst/>
                <a:gdLst>
                  <a:gd name="T0" fmla="*/ 252 w 271"/>
                  <a:gd name="T1" fmla="*/ 623 h 624"/>
                  <a:gd name="T2" fmla="*/ 17 w 271"/>
                  <a:gd name="T3" fmla="*/ 623 h 624"/>
                  <a:gd name="T4" fmla="*/ 9 w 271"/>
                  <a:gd name="T5" fmla="*/ 606 h 624"/>
                  <a:gd name="T6" fmla="*/ 0 w 271"/>
                  <a:gd name="T7" fmla="*/ 585 h 624"/>
                  <a:gd name="T8" fmla="*/ 0 w 271"/>
                  <a:gd name="T9" fmla="*/ 560 h 624"/>
                  <a:gd name="T10" fmla="*/ 9 w 271"/>
                  <a:gd name="T11" fmla="*/ 528 h 624"/>
                  <a:gd name="T12" fmla="*/ 9 w 271"/>
                  <a:gd name="T13" fmla="*/ 461 h 624"/>
                  <a:gd name="T14" fmla="*/ 17 w 271"/>
                  <a:gd name="T15" fmla="*/ 384 h 624"/>
                  <a:gd name="T16" fmla="*/ 17 w 271"/>
                  <a:gd name="T17" fmla="*/ 342 h 624"/>
                  <a:gd name="T18" fmla="*/ 9 w 271"/>
                  <a:gd name="T19" fmla="*/ 289 h 624"/>
                  <a:gd name="T20" fmla="*/ 9 w 271"/>
                  <a:gd name="T21" fmla="*/ 236 h 624"/>
                  <a:gd name="T22" fmla="*/ 9 w 271"/>
                  <a:gd name="T23" fmla="*/ 176 h 624"/>
                  <a:gd name="T24" fmla="*/ 0 w 271"/>
                  <a:gd name="T25" fmla="*/ 123 h 624"/>
                  <a:gd name="T26" fmla="*/ 0 w 271"/>
                  <a:gd name="T27" fmla="*/ 74 h 624"/>
                  <a:gd name="T28" fmla="*/ 9 w 271"/>
                  <a:gd name="T29" fmla="*/ 32 h 624"/>
                  <a:gd name="T30" fmla="*/ 9 w 271"/>
                  <a:gd name="T31" fmla="*/ 14 h 624"/>
                  <a:gd name="T32" fmla="*/ 17 w 271"/>
                  <a:gd name="T33" fmla="*/ 0 h 624"/>
                  <a:gd name="T34" fmla="*/ 252 w 271"/>
                  <a:gd name="T35" fmla="*/ 0 h 624"/>
                  <a:gd name="T36" fmla="*/ 261 w 271"/>
                  <a:gd name="T37" fmla="*/ 21 h 624"/>
                  <a:gd name="T38" fmla="*/ 261 w 271"/>
                  <a:gd name="T39" fmla="*/ 42 h 624"/>
                  <a:gd name="T40" fmla="*/ 270 w 271"/>
                  <a:gd name="T41" fmla="*/ 74 h 624"/>
                  <a:gd name="T42" fmla="*/ 270 w 271"/>
                  <a:gd name="T43" fmla="*/ 106 h 624"/>
                  <a:gd name="T44" fmla="*/ 270 w 271"/>
                  <a:gd name="T45" fmla="*/ 180 h 624"/>
                  <a:gd name="T46" fmla="*/ 270 w 271"/>
                  <a:gd name="T47" fmla="*/ 261 h 624"/>
                  <a:gd name="T48" fmla="*/ 261 w 271"/>
                  <a:gd name="T49" fmla="*/ 338 h 624"/>
                  <a:gd name="T50" fmla="*/ 261 w 271"/>
                  <a:gd name="T51" fmla="*/ 416 h 624"/>
                  <a:gd name="T52" fmla="*/ 252 w 271"/>
                  <a:gd name="T53" fmla="*/ 451 h 624"/>
                  <a:gd name="T54" fmla="*/ 252 w 271"/>
                  <a:gd name="T55" fmla="*/ 479 h 624"/>
                  <a:gd name="T56" fmla="*/ 252 w 271"/>
                  <a:gd name="T57" fmla="*/ 507 h 624"/>
                  <a:gd name="T58" fmla="*/ 252 w 271"/>
                  <a:gd name="T59" fmla="*/ 528 h 624"/>
                  <a:gd name="T60" fmla="*/ 252 w 271"/>
                  <a:gd name="T61" fmla="*/ 564 h 624"/>
                  <a:gd name="T62" fmla="*/ 252 w 271"/>
                  <a:gd name="T63" fmla="*/ 585 h 624"/>
                  <a:gd name="T64" fmla="*/ 252 w 271"/>
                  <a:gd name="T65" fmla="*/ 599 h 624"/>
                  <a:gd name="T66" fmla="*/ 252 w 271"/>
                  <a:gd name="T67" fmla="*/ 609 h 624"/>
                  <a:gd name="T68" fmla="*/ 252 w 271"/>
                  <a:gd name="T69" fmla="*/ 613 h 624"/>
                  <a:gd name="T70" fmla="*/ 252 w 271"/>
                  <a:gd name="T71" fmla="*/ 616 h 624"/>
                  <a:gd name="T72" fmla="*/ 252 w 271"/>
                  <a:gd name="T73" fmla="*/ 620 h 624"/>
                  <a:gd name="T74" fmla="*/ 252 w 271"/>
                  <a:gd name="T75" fmla="*/ 62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1" h="624">
                    <a:moveTo>
                      <a:pt x="252" y="623"/>
                    </a:moveTo>
                    <a:lnTo>
                      <a:pt x="17" y="623"/>
                    </a:lnTo>
                    <a:lnTo>
                      <a:pt x="9" y="606"/>
                    </a:lnTo>
                    <a:lnTo>
                      <a:pt x="0" y="585"/>
                    </a:lnTo>
                    <a:lnTo>
                      <a:pt x="0" y="560"/>
                    </a:lnTo>
                    <a:lnTo>
                      <a:pt x="9" y="528"/>
                    </a:lnTo>
                    <a:lnTo>
                      <a:pt x="9" y="461"/>
                    </a:lnTo>
                    <a:lnTo>
                      <a:pt x="17" y="384"/>
                    </a:lnTo>
                    <a:lnTo>
                      <a:pt x="17" y="342"/>
                    </a:lnTo>
                    <a:lnTo>
                      <a:pt x="9" y="289"/>
                    </a:lnTo>
                    <a:lnTo>
                      <a:pt x="9" y="236"/>
                    </a:lnTo>
                    <a:lnTo>
                      <a:pt x="9" y="176"/>
                    </a:lnTo>
                    <a:lnTo>
                      <a:pt x="0" y="123"/>
                    </a:lnTo>
                    <a:lnTo>
                      <a:pt x="0" y="74"/>
                    </a:lnTo>
                    <a:lnTo>
                      <a:pt x="9" y="32"/>
                    </a:lnTo>
                    <a:lnTo>
                      <a:pt x="9" y="14"/>
                    </a:lnTo>
                    <a:lnTo>
                      <a:pt x="17" y="0"/>
                    </a:lnTo>
                    <a:lnTo>
                      <a:pt x="252" y="0"/>
                    </a:lnTo>
                    <a:lnTo>
                      <a:pt x="261" y="21"/>
                    </a:lnTo>
                    <a:lnTo>
                      <a:pt x="261" y="42"/>
                    </a:lnTo>
                    <a:lnTo>
                      <a:pt x="270" y="74"/>
                    </a:lnTo>
                    <a:lnTo>
                      <a:pt x="270" y="106"/>
                    </a:lnTo>
                    <a:lnTo>
                      <a:pt x="270" y="180"/>
                    </a:lnTo>
                    <a:lnTo>
                      <a:pt x="270" y="261"/>
                    </a:lnTo>
                    <a:lnTo>
                      <a:pt x="261" y="338"/>
                    </a:lnTo>
                    <a:lnTo>
                      <a:pt x="261" y="416"/>
                    </a:lnTo>
                    <a:lnTo>
                      <a:pt x="252" y="451"/>
                    </a:lnTo>
                    <a:lnTo>
                      <a:pt x="252" y="479"/>
                    </a:lnTo>
                    <a:lnTo>
                      <a:pt x="252" y="507"/>
                    </a:lnTo>
                    <a:lnTo>
                      <a:pt x="252" y="528"/>
                    </a:lnTo>
                    <a:lnTo>
                      <a:pt x="252" y="564"/>
                    </a:lnTo>
                    <a:lnTo>
                      <a:pt x="252" y="585"/>
                    </a:lnTo>
                    <a:lnTo>
                      <a:pt x="252" y="599"/>
                    </a:lnTo>
                    <a:lnTo>
                      <a:pt x="252" y="609"/>
                    </a:lnTo>
                    <a:lnTo>
                      <a:pt x="252" y="613"/>
                    </a:lnTo>
                    <a:lnTo>
                      <a:pt x="252" y="616"/>
                    </a:lnTo>
                    <a:lnTo>
                      <a:pt x="252" y="620"/>
                    </a:lnTo>
                    <a:lnTo>
                      <a:pt x="252" y="62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auto">
              <a:xfrm>
                <a:off x="2071" y="1561"/>
                <a:ext cx="377" cy="628"/>
              </a:xfrm>
              <a:custGeom>
                <a:avLst/>
                <a:gdLst>
                  <a:gd name="T0" fmla="*/ 376 w 377"/>
                  <a:gd name="T1" fmla="*/ 627 h 628"/>
                  <a:gd name="T2" fmla="*/ 372 w 377"/>
                  <a:gd name="T3" fmla="*/ 627 h 628"/>
                  <a:gd name="T4" fmla="*/ 360 w 377"/>
                  <a:gd name="T5" fmla="*/ 627 h 628"/>
                  <a:gd name="T6" fmla="*/ 345 w 377"/>
                  <a:gd name="T7" fmla="*/ 627 h 628"/>
                  <a:gd name="T8" fmla="*/ 321 w 377"/>
                  <a:gd name="T9" fmla="*/ 627 h 628"/>
                  <a:gd name="T10" fmla="*/ 294 w 377"/>
                  <a:gd name="T11" fmla="*/ 627 h 628"/>
                  <a:gd name="T12" fmla="*/ 262 w 377"/>
                  <a:gd name="T13" fmla="*/ 627 h 628"/>
                  <a:gd name="T14" fmla="*/ 196 w 377"/>
                  <a:gd name="T15" fmla="*/ 627 h 628"/>
                  <a:gd name="T16" fmla="*/ 129 w 377"/>
                  <a:gd name="T17" fmla="*/ 627 h 628"/>
                  <a:gd name="T18" fmla="*/ 98 w 377"/>
                  <a:gd name="T19" fmla="*/ 627 h 628"/>
                  <a:gd name="T20" fmla="*/ 71 w 377"/>
                  <a:gd name="T21" fmla="*/ 627 h 628"/>
                  <a:gd name="T22" fmla="*/ 51 w 377"/>
                  <a:gd name="T23" fmla="*/ 627 h 628"/>
                  <a:gd name="T24" fmla="*/ 31 w 377"/>
                  <a:gd name="T25" fmla="*/ 627 h 628"/>
                  <a:gd name="T26" fmla="*/ 20 w 377"/>
                  <a:gd name="T27" fmla="*/ 627 h 628"/>
                  <a:gd name="T28" fmla="*/ 16 w 377"/>
                  <a:gd name="T29" fmla="*/ 627 h 628"/>
                  <a:gd name="T30" fmla="*/ 24 w 377"/>
                  <a:gd name="T31" fmla="*/ 550 h 628"/>
                  <a:gd name="T32" fmla="*/ 31 w 377"/>
                  <a:gd name="T33" fmla="*/ 480 h 628"/>
                  <a:gd name="T34" fmla="*/ 35 w 377"/>
                  <a:gd name="T35" fmla="*/ 417 h 628"/>
                  <a:gd name="T36" fmla="*/ 35 w 377"/>
                  <a:gd name="T37" fmla="*/ 361 h 628"/>
                  <a:gd name="T38" fmla="*/ 31 w 377"/>
                  <a:gd name="T39" fmla="*/ 312 h 628"/>
                  <a:gd name="T40" fmla="*/ 28 w 377"/>
                  <a:gd name="T41" fmla="*/ 266 h 628"/>
                  <a:gd name="T42" fmla="*/ 24 w 377"/>
                  <a:gd name="T43" fmla="*/ 224 h 628"/>
                  <a:gd name="T44" fmla="*/ 16 w 377"/>
                  <a:gd name="T45" fmla="*/ 189 h 628"/>
                  <a:gd name="T46" fmla="*/ 12 w 377"/>
                  <a:gd name="T47" fmla="*/ 158 h 628"/>
                  <a:gd name="T48" fmla="*/ 4 w 377"/>
                  <a:gd name="T49" fmla="*/ 130 h 628"/>
                  <a:gd name="T50" fmla="*/ 0 w 377"/>
                  <a:gd name="T51" fmla="*/ 81 h 628"/>
                  <a:gd name="T52" fmla="*/ 0 w 377"/>
                  <a:gd name="T53" fmla="*/ 39 h 628"/>
                  <a:gd name="T54" fmla="*/ 8 w 377"/>
                  <a:gd name="T55" fmla="*/ 21 h 628"/>
                  <a:gd name="T56" fmla="*/ 16 w 377"/>
                  <a:gd name="T57" fmla="*/ 0 h 628"/>
                  <a:gd name="T58" fmla="*/ 376 w 377"/>
                  <a:gd name="T59" fmla="*/ 0 h 628"/>
                  <a:gd name="T60" fmla="*/ 376 w 377"/>
                  <a:gd name="T61" fmla="*/ 627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7" h="628">
                    <a:moveTo>
                      <a:pt x="376" y="627"/>
                    </a:moveTo>
                    <a:lnTo>
                      <a:pt x="372" y="627"/>
                    </a:lnTo>
                    <a:lnTo>
                      <a:pt x="360" y="627"/>
                    </a:lnTo>
                    <a:lnTo>
                      <a:pt x="345" y="627"/>
                    </a:lnTo>
                    <a:lnTo>
                      <a:pt x="321" y="627"/>
                    </a:lnTo>
                    <a:lnTo>
                      <a:pt x="294" y="627"/>
                    </a:lnTo>
                    <a:lnTo>
                      <a:pt x="262" y="627"/>
                    </a:lnTo>
                    <a:lnTo>
                      <a:pt x="196" y="627"/>
                    </a:lnTo>
                    <a:lnTo>
                      <a:pt x="129" y="627"/>
                    </a:lnTo>
                    <a:lnTo>
                      <a:pt x="98" y="627"/>
                    </a:lnTo>
                    <a:lnTo>
                      <a:pt x="71" y="627"/>
                    </a:lnTo>
                    <a:lnTo>
                      <a:pt x="51" y="627"/>
                    </a:lnTo>
                    <a:lnTo>
                      <a:pt x="31" y="627"/>
                    </a:lnTo>
                    <a:lnTo>
                      <a:pt x="20" y="627"/>
                    </a:lnTo>
                    <a:lnTo>
                      <a:pt x="16" y="627"/>
                    </a:lnTo>
                    <a:lnTo>
                      <a:pt x="24" y="550"/>
                    </a:lnTo>
                    <a:lnTo>
                      <a:pt x="31" y="480"/>
                    </a:lnTo>
                    <a:lnTo>
                      <a:pt x="35" y="417"/>
                    </a:lnTo>
                    <a:lnTo>
                      <a:pt x="35" y="361"/>
                    </a:lnTo>
                    <a:lnTo>
                      <a:pt x="31" y="312"/>
                    </a:lnTo>
                    <a:lnTo>
                      <a:pt x="28" y="266"/>
                    </a:lnTo>
                    <a:lnTo>
                      <a:pt x="24" y="224"/>
                    </a:lnTo>
                    <a:lnTo>
                      <a:pt x="16" y="189"/>
                    </a:lnTo>
                    <a:lnTo>
                      <a:pt x="12" y="158"/>
                    </a:lnTo>
                    <a:lnTo>
                      <a:pt x="4" y="130"/>
                    </a:lnTo>
                    <a:lnTo>
                      <a:pt x="0" y="81"/>
                    </a:lnTo>
                    <a:lnTo>
                      <a:pt x="0" y="39"/>
                    </a:lnTo>
                    <a:lnTo>
                      <a:pt x="8" y="21"/>
                    </a:lnTo>
                    <a:lnTo>
                      <a:pt x="16" y="0"/>
                    </a:lnTo>
                    <a:lnTo>
                      <a:pt x="376" y="0"/>
                    </a:lnTo>
                    <a:lnTo>
                      <a:pt x="376" y="627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auto">
              <a:xfrm>
                <a:off x="2404" y="1561"/>
                <a:ext cx="385" cy="628"/>
              </a:xfrm>
              <a:custGeom>
                <a:avLst/>
                <a:gdLst>
                  <a:gd name="T0" fmla="*/ 384 w 385"/>
                  <a:gd name="T1" fmla="*/ 627 h 628"/>
                  <a:gd name="T2" fmla="*/ 23 w 385"/>
                  <a:gd name="T3" fmla="*/ 627 h 628"/>
                  <a:gd name="T4" fmla="*/ 14 w 385"/>
                  <a:gd name="T5" fmla="*/ 606 h 628"/>
                  <a:gd name="T6" fmla="*/ 5 w 385"/>
                  <a:gd name="T7" fmla="*/ 578 h 628"/>
                  <a:gd name="T8" fmla="*/ 5 w 385"/>
                  <a:gd name="T9" fmla="*/ 546 h 628"/>
                  <a:gd name="T10" fmla="*/ 0 w 385"/>
                  <a:gd name="T11" fmla="*/ 511 h 628"/>
                  <a:gd name="T12" fmla="*/ 5 w 385"/>
                  <a:gd name="T13" fmla="*/ 434 h 628"/>
                  <a:gd name="T14" fmla="*/ 14 w 385"/>
                  <a:gd name="T15" fmla="*/ 347 h 628"/>
                  <a:gd name="T16" fmla="*/ 23 w 385"/>
                  <a:gd name="T17" fmla="*/ 256 h 628"/>
                  <a:gd name="T18" fmla="*/ 32 w 385"/>
                  <a:gd name="T19" fmla="*/ 165 h 628"/>
                  <a:gd name="T20" fmla="*/ 32 w 385"/>
                  <a:gd name="T21" fmla="*/ 77 h 628"/>
                  <a:gd name="T22" fmla="*/ 23 w 385"/>
                  <a:gd name="T23" fmla="*/ 0 h 628"/>
                  <a:gd name="T24" fmla="*/ 384 w 385"/>
                  <a:gd name="T25" fmla="*/ 0 h 628"/>
                  <a:gd name="T26" fmla="*/ 384 w 385"/>
                  <a:gd name="T27" fmla="*/ 627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5" h="628">
                    <a:moveTo>
                      <a:pt x="384" y="627"/>
                    </a:moveTo>
                    <a:lnTo>
                      <a:pt x="23" y="627"/>
                    </a:lnTo>
                    <a:lnTo>
                      <a:pt x="14" y="606"/>
                    </a:lnTo>
                    <a:lnTo>
                      <a:pt x="5" y="578"/>
                    </a:lnTo>
                    <a:lnTo>
                      <a:pt x="5" y="546"/>
                    </a:lnTo>
                    <a:lnTo>
                      <a:pt x="0" y="511"/>
                    </a:lnTo>
                    <a:lnTo>
                      <a:pt x="5" y="434"/>
                    </a:lnTo>
                    <a:lnTo>
                      <a:pt x="14" y="347"/>
                    </a:lnTo>
                    <a:lnTo>
                      <a:pt x="23" y="256"/>
                    </a:lnTo>
                    <a:lnTo>
                      <a:pt x="32" y="165"/>
                    </a:lnTo>
                    <a:lnTo>
                      <a:pt x="32" y="77"/>
                    </a:lnTo>
                    <a:lnTo>
                      <a:pt x="23" y="0"/>
                    </a:lnTo>
                    <a:lnTo>
                      <a:pt x="384" y="0"/>
                    </a:lnTo>
                    <a:lnTo>
                      <a:pt x="384" y="627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auto">
              <a:xfrm>
                <a:off x="3493" y="1561"/>
                <a:ext cx="247" cy="628"/>
              </a:xfrm>
              <a:custGeom>
                <a:avLst/>
                <a:gdLst>
                  <a:gd name="T0" fmla="*/ 216 w 247"/>
                  <a:gd name="T1" fmla="*/ 627 h 628"/>
                  <a:gd name="T2" fmla="*/ 24 w 247"/>
                  <a:gd name="T3" fmla="*/ 627 h 628"/>
                  <a:gd name="T4" fmla="*/ 18 w 247"/>
                  <a:gd name="T5" fmla="*/ 602 h 628"/>
                  <a:gd name="T6" fmla="*/ 12 w 247"/>
                  <a:gd name="T7" fmla="*/ 574 h 628"/>
                  <a:gd name="T8" fmla="*/ 12 w 247"/>
                  <a:gd name="T9" fmla="*/ 539 h 628"/>
                  <a:gd name="T10" fmla="*/ 6 w 247"/>
                  <a:gd name="T11" fmla="*/ 501 h 628"/>
                  <a:gd name="T12" fmla="*/ 6 w 247"/>
                  <a:gd name="T13" fmla="*/ 455 h 628"/>
                  <a:gd name="T14" fmla="*/ 6 w 247"/>
                  <a:gd name="T15" fmla="*/ 410 h 628"/>
                  <a:gd name="T16" fmla="*/ 0 w 247"/>
                  <a:gd name="T17" fmla="*/ 315 h 628"/>
                  <a:gd name="T18" fmla="*/ 6 w 247"/>
                  <a:gd name="T19" fmla="*/ 217 h 628"/>
                  <a:gd name="T20" fmla="*/ 6 w 247"/>
                  <a:gd name="T21" fmla="*/ 172 h 628"/>
                  <a:gd name="T22" fmla="*/ 6 w 247"/>
                  <a:gd name="T23" fmla="*/ 126 h 628"/>
                  <a:gd name="T24" fmla="*/ 12 w 247"/>
                  <a:gd name="T25" fmla="*/ 88 h 628"/>
                  <a:gd name="T26" fmla="*/ 12 w 247"/>
                  <a:gd name="T27" fmla="*/ 53 h 628"/>
                  <a:gd name="T28" fmla="*/ 18 w 247"/>
                  <a:gd name="T29" fmla="*/ 25 h 628"/>
                  <a:gd name="T30" fmla="*/ 24 w 247"/>
                  <a:gd name="T31" fmla="*/ 0 h 628"/>
                  <a:gd name="T32" fmla="*/ 216 w 247"/>
                  <a:gd name="T33" fmla="*/ 0 h 628"/>
                  <a:gd name="T34" fmla="*/ 228 w 247"/>
                  <a:gd name="T35" fmla="*/ 18 h 628"/>
                  <a:gd name="T36" fmla="*/ 234 w 247"/>
                  <a:gd name="T37" fmla="*/ 42 h 628"/>
                  <a:gd name="T38" fmla="*/ 240 w 247"/>
                  <a:gd name="T39" fmla="*/ 67 h 628"/>
                  <a:gd name="T40" fmla="*/ 246 w 247"/>
                  <a:gd name="T41" fmla="*/ 98 h 628"/>
                  <a:gd name="T42" fmla="*/ 246 w 247"/>
                  <a:gd name="T43" fmla="*/ 165 h 628"/>
                  <a:gd name="T44" fmla="*/ 246 w 247"/>
                  <a:gd name="T45" fmla="*/ 242 h 628"/>
                  <a:gd name="T46" fmla="*/ 246 w 247"/>
                  <a:gd name="T47" fmla="*/ 284 h 628"/>
                  <a:gd name="T48" fmla="*/ 240 w 247"/>
                  <a:gd name="T49" fmla="*/ 336 h 628"/>
                  <a:gd name="T50" fmla="*/ 240 w 247"/>
                  <a:gd name="T51" fmla="*/ 389 h 628"/>
                  <a:gd name="T52" fmla="*/ 234 w 247"/>
                  <a:gd name="T53" fmla="*/ 445 h 628"/>
                  <a:gd name="T54" fmla="*/ 228 w 247"/>
                  <a:gd name="T55" fmla="*/ 497 h 628"/>
                  <a:gd name="T56" fmla="*/ 222 w 247"/>
                  <a:gd name="T57" fmla="*/ 546 h 628"/>
                  <a:gd name="T58" fmla="*/ 222 w 247"/>
                  <a:gd name="T59" fmla="*/ 592 h 628"/>
                  <a:gd name="T60" fmla="*/ 216 w 247"/>
                  <a:gd name="T61" fmla="*/ 627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7" h="628">
                    <a:moveTo>
                      <a:pt x="216" y="627"/>
                    </a:moveTo>
                    <a:lnTo>
                      <a:pt x="24" y="627"/>
                    </a:lnTo>
                    <a:lnTo>
                      <a:pt x="18" y="602"/>
                    </a:lnTo>
                    <a:lnTo>
                      <a:pt x="12" y="574"/>
                    </a:lnTo>
                    <a:lnTo>
                      <a:pt x="12" y="539"/>
                    </a:lnTo>
                    <a:lnTo>
                      <a:pt x="6" y="501"/>
                    </a:lnTo>
                    <a:lnTo>
                      <a:pt x="6" y="455"/>
                    </a:lnTo>
                    <a:lnTo>
                      <a:pt x="6" y="410"/>
                    </a:lnTo>
                    <a:lnTo>
                      <a:pt x="0" y="315"/>
                    </a:lnTo>
                    <a:lnTo>
                      <a:pt x="6" y="217"/>
                    </a:lnTo>
                    <a:lnTo>
                      <a:pt x="6" y="172"/>
                    </a:lnTo>
                    <a:lnTo>
                      <a:pt x="6" y="126"/>
                    </a:lnTo>
                    <a:lnTo>
                      <a:pt x="12" y="88"/>
                    </a:lnTo>
                    <a:lnTo>
                      <a:pt x="12" y="53"/>
                    </a:lnTo>
                    <a:lnTo>
                      <a:pt x="18" y="25"/>
                    </a:lnTo>
                    <a:lnTo>
                      <a:pt x="24" y="0"/>
                    </a:lnTo>
                    <a:lnTo>
                      <a:pt x="216" y="0"/>
                    </a:lnTo>
                    <a:lnTo>
                      <a:pt x="228" y="18"/>
                    </a:lnTo>
                    <a:lnTo>
                      <a:pt x="234" y="42"/>
                    </a:lnTo>
                    <a:lnTo>
                      <a:pt x="240" y="67"/>
                    </a:lnTo>
                    <a:lnTo>
                      <a:pt x="246" y="98"/>
                    </a:lnTo>
                    <a:lnTo>
                      <a:pt x="246" y="165"/>
                    </a:lnTo>
                    <a:lnTo>
                      <a:pt x="246" y="242"/>
                    </a:lnTo>
                    <a:lnTo>
                      <a:pt x="246" y="284"/>
                    </a:lnTo>
                    <a:lnTo>
                      <a:pt x="240" y="336"/>
                    </a:lnTo>
                    <a:lnTo>
                      <a:pt x="240" y="389"/>
                    </a:lnTo>
                    <a:lnTo>
                      <a:pt x="234" y="445"/>
                    </a:lnTo>
                    <a:lnTo>
                      <a:pt x="228" y="497"/>
                    </a:lnTo>
                    <a:lnTo>
                      <a:pt x="222" y="546"/>
                    </a:lnTo>
                    <a:lnTo>
                      <a:pt x="222" y="592"/>
                    </a:lnTo>
                    <a:lnTo>
                      <a:pt x="216" y="627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auto">
              <a:xfrm>
                <a:off x="2756" y="1561"/>
                <a:ext cx="288" cy="628"/>
              </a:xfrm>
              <a:custGeom>
                <a:avLst/>
                <a:gdLst>
                  <a:gd name="T0" fmla="*/ 287 w 288"/>
                  <a:gd name="T1" fmla="*/ 627 h 628"/>
                  <a:gd name="T2" fmla="*/ 34 w 288"/>
                  <a:gd name="T3" fmla="*/ 627 h 628"/>
                  <a:gd name="T4" fmla="*/ 24 w 288"/>
                  <a:gd name="T5" fmla="*/ 602 h 628"/>
                  <a:gd name="T6" fmla="*/ 19 w 288"/>
                  <a:gd name="T7" fmla="*/ 574 h 628"/>
                  <a:gd name="T8" fmla="*/ 14 w 288"/>
                  <a:gd name="T9" fmla="*/ 539 h 628"/>
                  <a:gd name="T10" fmla="*/ 9 w 288"/>
                  <a:gd name="T11" fmla="*/ 501 h 628"/>
                  <a:gd name="T12" fmla="*/ 5 w 288"/>
                  <a:gd name="T13" fmla="*/ 455 h 628"/>
                  <a:gd name="T14" fmla="*/ 5 w 288"/>
                  <a:gd name="T15" fmla="*/ 410 h 628"/>
                  <a:gd name="T16" fmla="*/ 0 w 288"/>
                  <a:gd name="T17" fmla="*/ 315 h 628"/>
                  <a:gd name="T18" fmla="*/ 5 w 288"/>
                  <a:gd name="T19" fmla="*/ 217 h 628"/>
                  <a:gd name="T20" fmla="*/ 5 w 288"/>
                  <a:gd name="T21" fmla="*/ 172 h 628"/>
                  <a:gd name="T22" fmla="*/ 9 w 288"/>
                  <a:gd name="T23" fmla="*/ 126 h 628"/>
                  <a:gd name="T24" fmla="*/ 14 w 288"/>
                  <a:gd name="T25" fmla="*/ 88 h 628"/>
                  <a:gd name="T26" fmla="*/ 19 w 288"/>
                  <a:gd name="T27" fmla="*/ 53 h 628"/>
                  <a:gd name="T28" fmla="*/ 24 w 288"/>
                  <a:gd name="T29" fmla="*/ 25 h 628"/>
                  <a:gd name="T30" fmla="*/ 34 w 288"/>
                  <a:gd name="T31" fmla="*/ 0 h 628"/>
                  <a:gd name="T32" fmla="*/ 287 w 288"/>
                  <a:gd name="T33" fmla="*/ 0 h 628"/>
                  <a:gd name="T34" fmla="*/ 282 w 288"/>
                  <a:gd name="T35" fmla="*/ 70 h 628"/>
                  <a:gd name="T36" fmla="*/ 277 w 288"/>
                  <a:gd name="T37" fmla="*/ 133 h 628"/>
                  <a:gd name="T38" fmla="*/ 272 w 288"/>
                  <a:gd name="T39" fmla="*/ 189 h 628"/>
                  <a:gd name="T40" fmla="*/ 272 w 288"/>
                  <a:gd name="T41" fmla="*/ 242 h 628"/>
                  <a:gd name="T42" fmla="*/ 268 w 288"/>
                  <a:gd name="T43" fmla="*/ 291 h 628"/>
                  <a:gd name="T44" fmla="*/ 272 w 288"/>
                  <a:gd name="T45" fmla="*/ 333 h 628"/>
                  <a:gd name="T46" fmla="*/ 272 w 288"/>
                  <a:gd name="T47" fmla="*/ 375 h 628"/>
                  <a:gd name="T48" fmla="*/ 272 w 288"/>
                  <a:gd name="T49" fmla="*/ 410 h 628"/>
                  <a:gd name="T50" fmla="*/ 277 w 288"/>
                  <a:gd name="T51" fmla="*/ 473 h 628"/>
                  <a:gd name="T52" fmla="*/ 282 w 288"/>
                  <a:gd name="T53" fmla="*/ 529 h 628"/>
                  <a:gd name="T54" fmla="*/ 287 w 288"/>
                  <a:gd name="T55" fmla="*/ 578 h 628"/>
                  <a:gd name="T56" fmla="*/ 287 w 288"/>
                  <a:gd name="T57" fmla="*/ 627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628">
                    <a:moveTo>
                      <a:pt x="287" y="627"/>
                    </a:moveTo>
                    <a:lnTo>
                      <a:pt x="34" y="627"/>
                    </a:lnTo>
                    <a:lnTo>
                      <a:pt x="24" y="602"/>
                    </a:lnTo>
                    <a:lnTo>
                      <a:pt x="19" y="574"/>
                    </a:lnTo>
                    <a:lnTo>
                      <a:pt x="14" y="539"/>
                    </a:lnTo>
                    <a:lnTo>
                      <a:pt x="9" y="501"/>
                    </a:lnTo>
                    <a:lnTo>
                      <a:pt x="5" y="455"/>
                    </a:lnTo>
                    <a:lnTo>
                      <a:pt x="5" y="410"/>
                    </a:lnTo>
                    <a:lnTo>
                      <a:pt x="0" y="315"/>
                    </a:lnTo>
                    <a:lnTo>
                      <a:pt x="5" y="217"/>
                    </a:lnTo>
                    <a:lnTo>
                      <a:pt x="5" y="172"/>
                    </a:lnTo>
                    <a:lnTo>
                      <a:pt x="9" y="126"/>
                    </a:lnTo>
                    <a:lnTo>
                      <a:pt x="14" y="88"/>
                    </a:lnTo>
                    <a:lnTo>
                      <a:pt x="19" y="53"/>
                    </a:lnTo>
                    <a:lnTo>
                      <a:pt x="24" y="25"/>
                    </a:lnTo>
                    <a:lnTo>
                      <a:pt x="34" y="0"/>
                    </a:lnTo>
                    <a:lnTo>
                      <a:pt x="287" y="0"/>
                    </a:lnTo>
                    <a:lnTo>
                      <a:pt x="282" y="70"/>
                    </a:lnTo>
                    <a:lnTo>
                      <a:pt x="277" y="133"/>
                    </a:lnTo>
                    <a:lnTo>
                      <a:pt x="272" y="189"/>
                    </a:lnTo>
                    <a:lnTo>
                      <a:pt x="272" y="242"/>
                    </a:lnTo>
                    <a:lnTo>
                      <a:pt x="268" y="291"/>
                    </a:lnTo>
                    <a:lnTo>
                      <a:pt x="272" y="333"/>
                    </a:lnTo>
                    <a:lnTo>
                      <a:pt x="272" y="375"/>
                    </a:lnTo>
                    <a:lnTo>
                      <a:pt x="272" y="410"/>
                    </a:lnTo>
                    <a:lnTo>
                      <a:pt x="277" y="473"/>
                    </a:lnTo>
                    <a:lnTo>
                      <a:pt x="282" y="529"/>
                    </a:lnTo>
                    <a:lnTo>
                      <a:pt x="287" y="578"/>
                    </a:lnTo>
                    <a:lnTo>
                      <a:pt x="287" y="62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auto">
              <a:xfrm>
                <a:off x="2934" y="1561"/>
                <a:ext cx="365" cy="628"/>
              </a:xfrm>
              <a:custGeom>
                <a:avLst/>
                <a:gdLst>
                  <a:gd name="T0" fmla="*/ 364 w 365"/>
                  <a:gd name="T1" fmla="*/ 627 h 628"/>
                  <a:gd name="T2" fmla="*/ 359 w 365"/>
                  <a:gd name="T3" fmla="*/ 627 h 628"/>
                  <a:gd name="T4" fmla="*/ 348 w 365"/>
                  <a:gd name="T5" fmla="*/ 627 h 628"/>
                  <a:gd name="T6" fmla="*/ 332 w 365"/>
                  <a:gd name="T7" fmla="*/ 627 h 628"/>
                  <a:gd name="T8" fmla="*/ 306 w 365"/>
                  <a:gd name="T9" fmla="*/ 627 h 628"/>
                  <a:gd name="T10" fmla="*/ 248 w 365"/>
                  <a:gd name="T11" fmla="*/ 627 h 628"/>
                  <a:gd name="T12" fmla="*/ 185 w 365"/>
                  <a:gd name="T13" fmla="*/ 627 h 628"/>
                  <a:gd name="T14" fmla="*/ 116 w 365"/>
                  <a:gd name="T15" fmla="*/ 627 h 628"/>
                  <a:gd name="T16" fmla="*/ 58 w 365"/>
                  <a:gd name="T17" fmla="*/ 627 h 628"/>
                  <a:gd name="T18" fmla="*/ 32 w 365"/>
                  <a:gd name="T19" fmla="*/ 627 h 628"/>
                  <a:gd name="T20" fmla="*/ 16 w 365"/>
                  <a:gd name="T21" fmla="*/ 627 h 628"/>
                  <a:gd name="T22" fmla="*/ 5 w 365"/>
                  <a:gd name="T23" fmla="*/ 627 h 628"/>
                  <a:gd name="T24" fmla="*/ 0 w 365"/>
                  <a:gd name="T25" fmla="*/ 627 h 628"/>
                  <a:gd name="T26" fmla="*/ 16 w 365"/>
                  <a:gd name="T27" fmla="*/ 592 h 628"/>
                  <a:gd name="T28" fmla="*/ 26 w 365"/>
                  <a:gd name="T29" fmla="*/ 564 h 628"/>
                  <a:gd name="T30" fmla="*/ 37 w 365"/>
                  <a:gd name="T31" fmla="*/ 508 h 628"/>
                  <a:gd name="T32" fmla="*/ 42 w 365"/>
                  <a:gd name="T33" fmla="*/ 455 h 628"/>
                  <a:gd name="T34" fmla="*/ 42 w 365"/>
                  <a:gd name="T35" fmla="*/ 420 h 628"/>
                  <a:gd name="T36" fmla="*/ 42 w 365"/>
                  <a:gd name="T37" fmla="*/ 385 h 628"/>
                  <a:gd name="T38" fmla="*/ 42 w 365"/>
                  <a:gd name="T39" fmla="*/ 343 h 628"/>
                  <a:gd name="T40" fmla="*/ 37 w 365"/>
                  <a:gd name="T41" fmla="*/ 294 h 628"/>
                  <a:gd name="T42" fmla="*/ 21 w 365"/>
                  <a:gd name="T43" fmla="*/ 189 h 628"/>
                  <a:gd name="T44" fmla="*/ 16 w 365"/>
                  <a:gd name="T45" fmla="*/ 137 h 628"/>
                  <a:gd name="T46" fmla="*/ 5 w 365"/>
                  <a:gd name="T47" fmla="*/ 88 h 628"/>
                  <a:gd name="T48" fmla="*/ 0 w 365"/>
                  <a:gd name="T49" fmla="*/ 42 h 628"/>
                  <a:gd name="T50" fmla="*/ 0 w 365"/>
                  <a:gd name="T51" fmla="*/ 0 h 628"/>
                  <a:gd name="T52" fmla="*/ 364 w 365"/>
                  <a:gd name="T53" fmla="*/ 0 h 628"/>
                  <a:gd name="T54" fmla="*/ 364 w 365"/>
                  <a:gd name="T55" fmla="*/ 627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5" h="628">
                    <a:moveTo>
                      <a:pt x="364" y="627"/>
                    </a:moveTo>
                    <a:lnTo>
                      <a:pt x="359" y="627"/>
                    </a:lnTo>
                    <a:lnTo>
                      <a:pt x="348" y="627"/>
                    </a:lnTo>
                    <a:lnTo>
                      <a:pt x="332" y="627"/>
                    </a:lnTo>
                    <a:lnTo>
                      <a:pt x="306" y="627"/>
                    </a:lnTo>
                    <a:lnTo>
                      <a:pt x="248" y="627"/>
                    </a:lnTo>
                    <a:lnTo>
                      <a:pt x="185" y="627"/>
                    </a:lnTo>
                    <a:lnTo>
                      <a:pt x="116" y="627"/>
                    </a:lnTo>
                    <a:lnTo>
                      <a:pt x="58" y="627"/>
                    </a:lnTo>
                    <a:lnTo>
                      <a:pt x="32" y="627"/>
                    </a:lnTo>
                    <a:lnTo>
                      <a:pt x="16" y="627"/>
                    </a:lnTo>
                    <a:lnTo>
                      <a:pt x="5" y="627"/>
                    </a:lnTo>
                    <a:lnTo>
                      <a:pt x="0" y="627"/>
                    </a:lnTo>
                    <a:lnTo>
                      <a:pt x="16" y="592"/>
                    </a:lnTo>
                    <a:lnTo>
                      <a:pt x="26" y="564"/>
                    </a:lnTo>
                    <a:lnTo>
                      <a:pt x="37" y="508"/>
                    </a:lnTo>
                    <a:lnTo>
                      <a:pt x="42" y="455"/>
                    </a:lnTo>
                    <a:lnTo>
                      <a:pt x="42" y="420"/>
                    </a:lnTo>
                    <a:lnTo>
                      <a:pt x="42" y="385"/>
                    </a:lnTo>
                    <a:lnTo>
                      <a:pt x="42" y="343"/>
                    </a:lnTo>
                    <a:lnTo>
                      <a:pt x="37" y="294"/>
                    </a:lnTo>
                    <a:lnTo>
                      <a:pt x="21" y="189"/>
                    </a:lnTo>
                    <a:lnTo>
                      <a:pt x="16" y="137"/>
                    </a:lnTo>
                    <a:lnTo>
                      <a:pt x="5" y="88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364" y="0"/>
                    </a:lnTo>
                    <a:lnTo>
                      <a:pt x="364" y="62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auto">
              <a:xfrm>
                <a:off x="3262" y="1564"/>
                <a:ext cx="274" cy="622"/>
              </a:xfrm>
              <a:custGeom>
                <a:avLst/>
                <a:gdLst>
                  <a:gd name="T0" fmla="*/ 256 w 274"/>
                  <a:gd name="T1" fmla="*/ 621 h 622"/>
                  <a:gd name="T2" fmla="*/ 17 w 274"/>
                  <a:gd name="T3" fmla="*/ 621 h 622"/>
                  <a:gd name="T4" fmla="*/ 6 w 274"/>
                  <a:gd name="T5" fmla="*/ 604 h 622"/>
                  <a:gd name="T6" fmla="*/ 0 w 274"/>
                  <a:gd name="T7" fmla="*/ 583 h 622"/>
                  <a:gd name="T8" fmla="*/ 0 w 274"/>
                  <a:gd name="T9" fmla="*/ 558 h 622"/>
                  <a:gd name="T10" fmla="*/ 0 w 274"/>
                  <a:gd name="T11" fmla="*/ 527 h 622"/>
                  <a:gd name="T12" fmla="*/ 11 w 274"/>
                  <a:gd name="T13" fmla="*/ 460 h 622"/>
                  <a:gd name="T14" fmla="*/ 17 w 274"/>
                  <a:gd name="T15" fmla="*/ 383 h 622"/>
                  <a:gd name="T16" fmla="*/ 17 w 274"/>
                  <a:gd name="T17" fmla="*/ 340 h 622"/>
                  <a:gd name="T18" fmla="*/ 11 w 274"/>
                  <a:gd name="T19" fmla="*/ 288 h 622"/>
                  <a:gd name="T20" fmla="*/ 6 w 274"/>
                  <a:gd name="T21" fmla="*/ 235 h 622"/>
                  <a:gd name="T22" fmla="*/ 0 w 274"/>
                  <a:gd name="T23" fmla="*/ 175 h 622"/>
                  <a:gd name="T24" fmla="*/ 0 w 274"/>
                  <a:gd name="T25" fmla="*/ 123 h 622"/>
                  <a:gd name="T26" fmla="*/ 0 w 274"/>
                  <a:gd name="T27" fmla="*/ 73 h 622"/>
                  <a:gd name="T28" fmla="*/ 6 w 274"/>
                  <a:gd name="T29" fmla="*/ 31 h 622"/>
                  <a:gd name="T30" fmla="*/ 11 w 274"/>
                  <a:gd name="T31" fmla="*/ 14 h 622"/>
                  <a:gd name="T32" fmla="*/ 17 w 274"/>
                  <a:gd name="T33" fmla="*/ 0 h 622"/>
                  <a:gd name="T34" fmla="*/ 256 w 274"/>
                  <a:gd name="T35" fmla="*/ 0 h 622"/>
                  <a:gd name="T36" fmla="*/ 262 w 274"/>
                  <a:gd name="T37" fmla="*/ 21 h 622"/>
                  <a:gd name="T38" fmla="*/ 268 w 274"/>
                  <a:gd name="T39" fmla="*/ 42 h 622"/>
                  <a:gd name="T40" fmla="*/ 273 w 274"/>
                  <a:gd name="T41" fmla="*/ 73 h 622"/>
                  <a:gd name="T42" fmla="*/ 273 w 274"/>
                  <a:gd name="T43" fmla="*/ 105 h 622"/>
                  <a:gd name="T44" fmla="*/ 273 w 274"/>
                  <a:gd name="T45" fmla="*/ 179 h 622"/>
                  <a:gd name="T46" fmla="*/ 273 w 274"/>
                  <a:gd name="T47" fmla="*/ 260 h 622"/>
                  <a:gd name="T48" fmla="*/ 268 w 274"/>
                  <a:gd name="T49" fmla="*/ 337 h 622"/>
                  <a:gd name="T50" fmla="*/ 262 w 274"/>
                  <a:gd name="T51" fmla="*/ 414 h 622"/>
                  <a:gd name="T52" fmla="*/ 262 w 274"/>
                  <a:gd name="T53" fmla="*/ 449 h 622"/>
                  <a:gd name="T54" fmla="*/ 256 w 274"/>
                  <a:gd name="T55" fmla="*/ 477 h 622"/>
                  <a:gd name="T56" fmla="*/ 256 w 274"/>
                  <a:gd name="T57" fmla="*/ 506 h 622"/>
                  <a:gd name="T58" fmla="*/ 256 w 274"/>
                  <a:gd name="T59" fmla="*/ 527 h 622"/>
                  <a:gd name="T60" fmla="*/ 256 w 274"/>
                  <a:gd name="T61" fmla="*/ 562 h 622"/>
                  <a:gd name="T62" fmla="*/ 256 w 274"/>
                  <a:gd name="T63" fmla="*/ 583 h 622"/>
                  <a:gd name="T64" fmla="*/ 256 w 274"/>
                  <a:gd name="T65" fmla="*/ 597 h 622"/>
                  <a:gd name="T66" fmla="*/ 256 w 274"/>
                  <a:gd name="T67" fmla="*/ 607 h 622"/>
                  <a:gd name="T68" fmla="*/ 256 w 274"/>
                  <a:gd name="T69" fmla="*/ 611 h 622"/>
                  <a:gd name="T70" fmla="*/ 256 w 274"/>
                  <a:gd name="T71" fmla="*/ 614 h 622"/>
                  <a:gd name="T72" fmla="*/ 256 w 274"/>
                  <a:gd name="T73" fmla="*/ 618 h 622"/>
                  <a:gd name="T74" fmla="*/ 256 w 274"/>
                  <a:gd name="T75" fmla="*/ 621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4" h="622">
                    <a:moveTo>
                      <a:pt x="256" y="621"/>
                    </a:moveTo>
                    <a:lnTo>
                      <a:pt x="17" y="621"/>
                    </a:lnTo>
                    <a:lnTo>
                      <a:pt x="6" y="604"/>
                    </a:lnTo>
                    <a:lnTo>
                      <a:pt x="0" y="583"/>
                    </a:lnTo>
                    <a:lnTo>
                      <a:pt x="0" y="558"/>
                    </a:lnTo>
                    <a:lnTo>
                      <a:pt x="0" y="527"/>
                    </a:lnTo>
                    <a:lnTo>
                      <a:pt x="11" y="460"/>
                    </a:lnTo>
                    <a:lnTo>
                      <a:pt x="17" y="383"/>
                    </a:lnTo>
                    <a:lnTo>
                      <a:pt x="17" y="340"/>
                    </a:lnTo>
                    <a:lnTo>
                      <a:pt x="11" y="288"/>
                    </a:lnTo>
                    <a:lnTo>
                      <a:pt x="6" y="235"/>
                    </a:lnTo>
                    <a:lnTo>
                      <a:pt x="0" y="175"/>
                    </a:lnTo>
                    <a:lnTo>
                      <a:pt x="0" y="123"/>
                    </a:lnTo>
                    <a:lnTo>
                      <a:pt x="0" y="73"/>
                    </a:lnTo>
                    <a:lnTo>
                      <a:pt x="6" y="31"/>
                    </a:lnTo>
                    <a:lnTo>
                      <a:pt x="11" y="14"/>
                    </a:lnTo>
                    <a:lnTo>
                      <a:pt x="17" y="0"/>
                    </a:lnTo>
                    <a:lnTo>
                      <a:pt x="256" y="0"/>
                    </a:lnTo>
                    <a:lnTo>
                      <a:pt x="262" y="21"/>
                    </a:lnTo>
                    <a:lnTo>
                      <a:pt x="268" y="42"/>
                    </a:lnTo>
                    <a:lnTo>
                      <a:pt x="273" y="73"/>
                    </a:lnTo>
                    <a:lnTo>
                      <a:pt x="273" y="105"/>
                    </a:lnTo>
                    <a:lnTo>
                      <a:pt x="273" y="179"/>
                    </a:lnTo>
                    <a:lnTo>
                      <a:pt x="273" y="260"/>
                    </a:lnTo>
                    <a:lnTo>
                      <a:pt x="268" y="337"/>
                    </a:lnTo>
                    <a:lnTo>
                      <a:pt x="262" y="414"/>
                    </a:lnTo>
                    <a:lnTo>
                      <a:pt x="262" y="449"/>
                    </a:lnTo>
                    <a:lnTo>
                      <a:pt x="256" y="477"/>
                    </a:lnTo>
                    <a:lnTo>
                      <a:pt x="256" y="506"/>
                    </a:lnTo>
                    <a:lnTo>
                      <a:pt x="256" y="527"/>
                    </a:lnTo>
                    <a:lnTo>
                      <a:pt x="256" y="562"/>
                    </a:lnTo>
                    <a:lnTo>
                      <a:pt x="256" y="583"/>
                    </a:lnTo>
                    <a:lnTo>
                      <a:pt x="256" y="597"/>
                    </a:lnTo>
                    <a:lnTo>
                      <a:pt x="256" y="607"/>
                    </a:lnTo>
                    <a:lnTo>
                      <a:pt x="256" y="611"/>
                    </a:lnTo>
                    <a:lnTo>
                      <a:pt x="256" y="614"/>
                    </a:lnTo>
                    <a:lnTo>
                      <a:pt x="256" y="618"/>
                    </a:lnTo>
                    <a:lnTo>
                      <a:pt x="256" y="621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auto">
              <a:xfrm>
                <a:off x="1202" y="1568"/>
                <a:ext cx="380" cy="626"/>
              </a:xfrm>
              <a:custGeom>
                <a:avLst/>
                <a:gdLst>
                  <a:gd name="T0" fmla="*/ 379 w 380"/>
                  <a:gd name="T1" fmla="*/ 625 h 626"/>
                  <a:gd name="T2" fmla="*/ 374 w 380"/>
                  <a:gd name="T3" fmla="*/ 625 h 626"/>
                  <a:gd name="T4" fmla="*/ 364 w 380"/>
                  <a:gd name="T5" fmla="*/ 625 h 626"/>
                  <a:gd name="T6" fmla="*/ 346 w 380"/>
                  <a:gd name="T7" fmla="*/ 625 h 626"/>
                  <a:gd name="T8" fmla="*/ 323 w 380"/>
                  <a:gd name="T9" fmla="*/ 625 h 626"/>
                  <a:gd name="T10" fmla="*/ 296 w 380"/>
                  <a:gd name="T11" fmla="*/ 625 h 626"/>
                  <a:gd name="T12" fmla="*/ 265 w 380"/>
                  <a:gd name="T13" fmla="*/ 625 h 626"/>
                  <a:gd name="T14" fmla="*/ 199 w 380"/>
                  <a:gd name="T15" fmla="*/ 625 h 626"/>
                  <a:gd name="T16" fmla="*/ 131 w 380"/>
                  <a:gd name="T17" fmla="*/ 625 h 626"/>
                  <a:gd name="T18" fmla="*/ 101 w 380"/>
                  <a:gd name="T19" fmla="*/ 625 h 626"/>
                  <a:gd name="T20" fmla="*/ 73 w 380"/>
                  <a:gd name="T21" fmla="*/ 625 h 626"/>
                  <a:gd name="T22" fmla="*/ 50 w 380"/>
                  <a:gd name="T23" fmla="*/ 625 h 626"/>
                  <a:gd name="T24" fmla="*/ 32 w 380"/>
                  <a:gd name="T25" fmla="*/ 625 h 626"/>
                  <a:gd name="T26" fmla="*/ 22 w 380"/>
                  <a:gd name="T27" fmla="*/ 625 h 626"/>
                  <a:gd name="T28" fmla="*/ 17 w 380"/>
                  <a:gd name="T29" fmla="*/ 625 h 626"/>
                  <a:gd name="T30" fmla="*/ 27 w 380"/>
                  <a:gd name="T31" fmla="*/ 548 h 626"/>
                  <a:gd name="T32" fmla="*/ 32 w 380"/>
                  <a:gd name="T33" fmla="*/ 478 h 626"/>
                  <a:gd name="T34" fmla="*/ 35 w 380"/>
                  <a:gd name="T35" fmla="*/ 418 h 626"/>
                  <a:gd name="T36" fmla="*/ 35 w 380"/>
                  <a:gd name="T37" fmla="*/ 362 h 626"/>
                  <a:gd name="T38" fmla="*/ 32 w 380"/>
                  <a:gd name="T39" fmla="*/ 309 h 626"/>
                  <a:gd name="T40" fmla="*/ 30 w 380"/>
                  <a:gd name="T41" fmla="*/ 267 h 626"/>
                  <a:gd name="T42" fmla="*/ 25 w 380"/>
                  <a:gd name="T43" fmla="*/ 225 h 626"/>
                  <a:gd name="T44" fmla="*/ 17 w 380"/>
                  <a:gd name="T45" fmla="*/ 190 h 626"/>
                  <a:gd name="T46" fmla="*/ 12 w 380"/>
                  <a:gd name="T47" fmla="*/ 158 h 626"/>
                  <a:gd name="T48" fmla="*/ 7 w 380"/>
                  <a:gd name="T49" fmla="*/ 130 h 626"/>
                  <a:gd name="T50" fmla="*/ 0 w 380"/>
                  <a:gd name="T51" fmla="*/ 81 h 626"/>
                  <a:gd name="T52" fmla="*/ 0 w 380"/>
                  <a:gd name="T53" fmla="*/ 60 h 626"/>
                  <a:gd name="T54" fmla="*/ 2 w 380"/>
                  <a:gd name="T55" fmla="*/ 39 h 626"/>
                  <a:gd name="T56" fmla="*/ 7 w 380"/>
                  <a:gd name="T57" fmla="*/ 21 h 626"/>
                  <a:gd name="T58" fmla="*/ 17 w 380"/>
                  <a:gd name="T59" fmla="*/ 0 h 626"/>
                  <a:gd name="T60" fmla="*/ 379 w 380"/>
                  <a:gd name="T61" fmla="*/ 0 h 626"/>
                  <a:gd name="T62" fmla="*/ 379 w 380"/>
                  <a:gd name="T63" fmla="*/ 62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0" h="626">
                    <a:moveTo>
                      <a:pt x="379" y="625"/>
                    </a:moveTo>
                    <a:lnTo>
                      <a:pt x="374" y="625"/>
                    </a:lnTo>
                    <a:lnTo>
                      <a:pt x="364" y="625"/>
                    </a:lnTo>
                    <a:lnTo>
                      <a:pt x="346" y="625"/>
                    </a:lnTo>
                    <a:lnTo>
                      <a:pt x="323" y="625"/>
                    </a:lnTo>
                    <a:lnTo>
                      <a:pt x="296" y="625"/>
                    </a:lnTo>
                    <a:lnTo>
                      <a:pt x="265" y="625"/>
                    </a:lnTo>
                    <a:lnTo>
                      <a:pt x="199" y="625"/>
                    </a:lnTo>
                    <a:lnTo>
                      <a:pt x="131" y="625"/>
                    </a:lnTo>
                    <a:lnTo>
                      <a:pt x="101" y="625"/>
                    </a:lnTo>
                    <a:lnTo>
                      <a:pt x="73" y="625"/>
                    </a:lnTo>
                    <a:lnTo>
                      <a:pt x="50" y="625"/>
                    </a:lnTo>
                    <a:lnTo>
                      <a:pt x="32" y="625"/>
                    </a:lnTo>
                    <a:lnTo>
                      <a:pt x="22" y="625"/>
                    </a:lnTo>
                    <a:lnTo>
                      <a:pt x="17" y="625"/>
                    </a:lnTo>
                    <a:lnTo>
                      <a:pt x="27" y="548"/>
                    </a:lnTo>
                    <a:lnTo>
                      <a:pt x="32" y="478"/>
                    </a:lnTo>
                    <a:lnTo>
                      <a:pt x="35" y="418"/>
                    </a:lnTo>
                    <a:lnTo>
                      <a:pt x="35" y="362"/>
                    </a:lnTo>
                    <a:lnTo>
                      <a:pt x="32" y="309"/>
                    </a:lnTo>
                    <a:lnTo>
                      <a:pt x="30" y="267"/>
                    </a:lnTo>
                    <a:lnTo>
                      <a:pt x="25" y="225"/>
                    </a:lnTo>
                    <a:lnTo>
                      <a:pt x="17" y="190"/>
                    </a:lnTo>
                    <a:lnTo>
                      <a:pt x="12" y="158"/>
                    </a:lnTo>
                    <a:lnTo>
                      <a:pt x="7" y="130"/>
                    </a:lnTo>
                    <a:lnTo>
                      <a:pt x="0" y="81"/>
                    </a:lnTo>
                    <a:lnTo>
                      <a:pt x="0" y="60"/>
                    </a:lnTo>
                    <a:lnTo>
                      <a:pt x="2" y="39"/>
                    </a:lnTo>
                    <a:lnTo>
                      <a:pt x="7" y="21"/>
                    </a:lnTo>
                    <a:lnTo>
                      <a:pt x="17" y="0"/>
                    </a:lnTo>
                    <a:lnTo>
                      <a:pt x="379" y="0"/>
                    </a:lnTo>
                    <a:lnTo>
                      <a:pt x="379" y="625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auto">
              <a:xfrm>
                <a:off x="1541" y="1568"/>
                <a:ext cx="382" cy="626"/>
              </a:xfrm>
              <a:custGeom>
                <a:avLst/>
                <a:gdLst>
                  <a:gd name="T0" fmla="*/ 381 w 382"/>
                  <a:gd name="T1" fmla="*/ 625 h 626"/>
                  <a:gd name="T2" fmla="*/ 18 w 382"/>
                  <a:gd name="T3" fmla="*/ 625 h 626"/>
                  <a:gd name="T4" fmla="*/ 9 w 382"/>
                  <a:gd name="T5" fmla="*/ 604 h 626"/>
                  <a:gd name="T6" fmla="*/ 3 w 382"/>
                  <a:gd name="T7" fmla="*/ 576 h 626"/>
                  <a:gd name="T8" fmla="*/ 0 w 382"/>
                  <a:gd name="T9" fmla="*/ 544 h 626"/>
                  <a:gd name="T10" fmla="*/ 0 w 382"/>
                  <a:gd name="T11" fmla="*/ 509 h 626"/>
                  <a:gd name="T12" fmla="*/ 3 w 382"/>
                  <a:gd name="T13" fmla="*/ 432 h 626"/>
                  <a:gd name="T14" fmla="*/ 12 w 382"/>
                  <a:gd name="T15" fmla="*/ 344 h 626"/>
                  <a:gd name="T16" fmla="*/ 21 w 382"/>
                  <a:gd name="T17" fmla="*/ 257 h 626"/>
                  <a:gd name="T18" fmla="*/ 27 w 382"/>
                  <a:gd name="T19" fmla="*/ 165 h 626"/>
                  <a:gd name="T20" fmla="*/ 27 w 382"/>
                  <a:gd name="T21" fmla="*/ 78 h 626"/>
                  <a:gd name="T22" fmla="*/ 24 w 382"/>
                  <a:gd name="T23" fmla="*/ 39 h 626"/>
                  <a:gd name="T24" fmla="*/ 18 w 382"/>
                  <a:gd name="T25" fmla="*/ 0 h 626"/>
                  <a:gd name="T26" fmla="*/ 381 w 382"/>
                  <a:gd name="T27" fmla="*/ 0 h 626"/>
                  <a:gd name="T28" fmla="*/ 381 w 382"/>
                  <a:gd name="T29" fmla="*/ 62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2" h="626">
                    <a:moveTo>
                      <a:pt x="381" y="625"/>
                    </a:moveTo>
                    <a:lnTo>
                      <a:pt x="18" y="625"/>
                    </a:lnTo>
                    <a:lnTo>
                      <a:pt x="9" y="604"/>
                    </a:lnTo>
                    <a:lnTo>
                      <a:pt x="3" y="576"/>
                    </a:lnTo>
                    <a:lnTo>
                      <a:pt x="0" y="544"/>
                    </a:lnTo>
                    <a:lnTo>
                      <a:pt x="0" y="509"/>
                    </a:lnTo>
                    <a:lnTo>
                      <a:pt x="3" y="432"/>
                    </a:lnTo>
                    <a:lnTo>
                      <a:pt x="12" y="344"/>
                    </a:lnTo>
                    <a:lnTo>
                      <a:pt x="21" y="257"/>
                    </a:lnTo>
                    <a:lnTo>
                      <a:pt x="27" y="165"/>
                    </a:lnTo>
                    <a:lnTo>
                      <a:pt x="27" y="78"/>
                    </a:lnTo>
                    <a:lnTo>
                      <a:pt x="24" y="39"/>
                    </a:lnTo>
                    <a:lnTo>
                      <a:pt x="18" y="0"/>
                    </a:lnTo>
                    <a:lnTo>
                      <a:pt x="381" y="0"/>
                    </a:lnTo>
                    <a:lnTo>
                      <a:pt x="381" y="625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auto">
              <a:xfrm>
                <a:off x="744" y="1561"/>
                <a:ext cx="242" cy="628"/>
              </a:xfrm>
              <a:custGeom>
                <a:avLst/>
                <a:gdLst>
                  <a:gd name="T0" fmla="*/ 209 w 242"/>
                  <a:gd name="T1" fmla="*/ 627 h 628"/>
                  <a:gd name="T2" fmla="*/ 22 w 242"/>
                  <a:gd name="T3" fmla="*/ 627 h 628"/>
                  <a:gd name="T4" fmla="*/ 17 w 242"/>
                  <a:gd name="T5" fmla="*/ 602 h 628"/>
                  <a:gd name="T6" fmla="*/ 12 w 242"/>
                  <a:gd name="T7" fmla="*/ 574 h 628"/>
                  <a:gd name="T8" fmla="*/ 8 w 242"/>
                  <a:gd name="T9" fmla="*/ 539 h 628"/>
                  <a:gd name="T10" fmla="*/ 4 w 242"/>
                  <a:gd name="T11" fmla="*/ 501 h 628"/>
                  <a:gd name="T12" fmla="*/ 3 w 242"/>
                  <a:gd name="T13" fmla="*/ 455 h 628"/>
                  <a:gd name="T14" fmla="*/ 1 w 242"/>
                  <a:gd name="T15" fmla="*/ 410 h 628"/>
                  <a:gd name="T16" fmla="*/ 0 w 242"/>
                  <a:gd name="T17" fmla="*/ 315 h 628"/>
                  <a:gd name="T18" fmla="*/ 1 w 242"/>
                  <a:gd name="T19" fmla="*/ 217 h 628"/>
                  <a:gd name="T20" fmla="*/ 3 w 242"/>
                  <a:gd name="T21" fmla="*/ 172 h 628"/>
                  <a:gd name="T22" fmla="*/ 4 w 242"/>
                  <a:gd name="T23" fmla="*/ 126 h 628"/>
                  <a:gd name="T24" fmla="*/ 8 w 242"/>
                  <a:gd name="T25" fmla="*/ 88 h 628"/>
                  <a:gd name="T26" fmla="*/ 12 w 242"/>
                  <a:gd name="T27" fmla="*/ 53 h 628"/>
                  <a:gd name="T28" fmla="*/ 17 w 242"/>
                  <a:gd name="T29" fmla="*/ 25 h 628"/>
                  <a:gd name="T30" fmla="*/ 22 w 242"/>
                  <a:gd name="T31" fmla="*/ 0 h 628"/>
                  <a:gd name="T32" fmla="*/ 209 w 242"/>
                  <a:gd name="T33" fmla="*/ 0 h 628"/>
                  <a:gd name="T34" fmla="*/ 220 w 242"/>
                  <a:gd name="T35" fmla="*/ 18 h 628"/>
                  <a:gd name="T36" fmla="*/ 230 w 242"/>
                  <a:gd name="T37" fmla="*/ 42 h 628"/>
                  <a:gd name="T38" fmla="*/ 234 w 242"/>
                  <a:gd name="T39" fmla="*/ 67 h 628"/>
                  <a:gd name="T40" fmla="*/ 239 w 242"/>
                  <a:gd name="T41" fmla="*/ 98 h 628"/>
                  <a:gd name="T42" fmla="*/ 241 w 242"/>
                  <a:gd name="T43" fmla="*/ 130 h 628"/>
                  <a:gd name="T44" fmla="*/ 241 w 242"/>
                  <a:gd name="T45" fmla="*/ 165 h 628"/>
                  <a:gd name="T46" fmla="*/ 241 w 242"/>
                  <a:gd name="T47" fmla="*/ 242 h 628"/>
                  <a:gd name="T48" fmla="*/ 239 w 242"/>
                  <a:gd name="T49" fmla="*/ 284 h 628"/>
                  <a:gd name="T50" fmla="*/ 236 w 242"/>
                  <a:gd name="T51" fmla="*/ 336 h 628"/>
                  <a:gd name="T52" fmla="*/ 233 w 242"/>
                  <a:gd name="T53" fmla="*/ 389 h 628"/>
                  <a:gd name="T54" fmla="*/ 228 w 242"/>
                  <a:gd name="T55" fmla="*/ 445 h 628"/>
                  <a:gd name="T56" fmla="*/ 222 w 242"/>
                  <a:gd name="T57" fmla="*/ 497 h 628"/>
                  <a:gd name="T58" fmla="*/ 217 w 242"/>
                  <a:gd name="T59" fmla="*/ 546 h 628"/>
                  <a:gd name="T60" fmla="*/ 212 w 242"/>
                  <a:gd name="T61" fmla="*/ 592 h 628"/>
                  <a:gd name="T62" fmla="*/ 209 w 242"/>
                  <a:gd name="T63" fmla="*/ 627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2" h="628">
                    <a:moveTo>
                      <a:pt x="209" y="627"/>
                    </a:moveTo>
                    <a:lnTo>
                      <a:pt x="22" y="627"/>
                    </a:lnTo>
                    <a:lnTo>
                      <a:pt x="17" y="602"/>
                    </a:lnTo>
                    <a:lnTo>
                      <a:pt x="12" y="574"/>
                    </a:lnTo>
                    <a:lnTo>
                      <a:pt x="8" y="539"/>
                    </a:lnTo>
                    <a:lnTo>
                      <a:pt x="4" y="501"/>
                    </a:lnTo>
                    <a:lnTo>
                      <a:pt x="3" y="455"/>
                    </a:lnTo>
                    <a:lnTo>
                      <a:pt x="1" y="410"/>
                    </a:lnTo>
                    <a:lnTo>
                      <a:pt x="0" y="315"/>
                    </a:lnTo>
                    <a:lnTo>
                      <a:pt x="1" y="217"/>
                    </a:lnTo>
                    <a:lnTo>
                      <a:pt x="3" y="172"/>
                    </a:lnTo>
                    <a:lnTo>
                      <a:pt x="4" y="126"/>
                    </a:lnTo>
                    <a:lnTo>
                      <a:pt x="8" y="88"/>
                    </a:lnTo>
                    <a:lnTo>
                      <a:pt x="12" y="53"/>
                    </a:lnTo>
                    <a:lnTo>
                      <a:pt x="17" y="25"/>
                    </a:lnTo>
                    <a:lnTo>
                      <a:pt x="22" y="0"/>
                    </a:lnTo>
                    <a:lnTo>
                      <a:pt x="209" y="0"/>
                    </a:lnTo>
                    <a:lnTo>
                      <a:pt x="220" y="18"/>
                    </a:lnTo>
                    <a:lnTo>
                      <a:pt x="230" y="42"/>
                    </a:lnTo>
                    <a:lnTo>
                      <a:pt x="234" y="67"/>
                    </a:lnTo>
                    <a:lnTo>
                      <a:pt x="239" y="98"/>
                    </a:lnTo>
                    <a:lnTo>
                      <a:pt x="241" y="130"/>
                    </a:lnTo>
                    <a:lnTo>
                      <a:pt x="241" y="165"/>
                    </a:lnTo>
                    <a:lnTo>
                      <a:pt x="241" y="242"/>
                    </a:lnTo>
                    <a:lnTo>
                      <a:pt x="239" y="284"/>
                    </a:lnTo>
                    <a:lnTo>
                      <a:pt x="236" y="336"/>
                    </a:lnTo>
                    <a:lnTo>
                      <a:pt x="233" y="389"/>
                    </a:lnTo>
                    <a:lnTo>
                      <a:pt x="228" y="445"/>
                    </a:lnTo>
                    <a:lnTo>
                      <a:pt x="222" y="497"/>
                    </a:lnTo>
                    <a:lnTo>
                      <a:pt x="217" y="546"/>
                    </a:lnTo>
                    <a:lnTo>
                      <a:pt x="212" y="592"/>
                    </a:lnTo>
                    <a:lnTo>
                      <a:pt x="209" y="62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auto">
              <a:xfrm>
                <a:off x="-2" y="1561"/>
                <a:ext cx="292" cy="628"/>
              </a:xfrm>
              <a:custGeom>
                <a:avLst/>
                <a:gdLst>
                  <a:gd name="T0" fmla="*/ 291 w 292"/>
                  <a:gd name="T1" fmla="*/ 623 h 628"/>
                  <a:gd name="T2" fmla="*/ 0 w 292"/>
                  <a:gd name="T3" fmla="*/ 627 h 628"/>
                  <a:gd name="T4" fmla="*/ 0 w 292"/>
                  <a:gd name="T5" fmla="*/ 7 h 628"/>
                  <a:gd name="T6" fmla="*/ 291 w 292"/>
                  <a:gd name="T7" fmla="*/ 0 h 628"/>
                  <a:gd name="T8" fmla="*/ 285 w 292"/>
                  <a:gd name="T9" fmla="*/ 70 h 628"/>
                  <a:gd name="T10" fmla="*/ 280 w 292"/>
                  <a:gd name="T11" fmla="*/ 133 h 628"/>
                  <a:gd name="T12" fmla="*/ 277 w 292"/>
                  <a:gd name="T13" fmla="*/ 189 h 628"/>
                  <a:gd name="T14" fmla="*/ 275 w 292"/>
                  <a:gd name="T15" fmla="*/ 242 h 628"/>
                  <a:gd name="T16" fmla="*/ 274 w 292"/>
                  <a:gd name="T17" fmla="*/ 291 h 628"/>
                  <a:gd name="T18" fmla="*/ 274 w 292"/>
                  <a:gd name="T19" fmla="*/ 333 h 628"/>
                  <a:gd name="T20" fmla="*/ 275 w 292"/>
                  <a:gd name="T21" fmla="*/ 371 h 628"/>
                  <a:gd name="T22" fmla="*/ 277 w 292"/>
                  <a:gd name="T23" fmla="*/ 406 h 628"/>
                  <a:gd name="T24" fmla="*/ 281 w 292"/>
                  <a:gd name="T25" fmla="*/ 469 h 628"/>
                  <a:gd name="T26" fmla="*/ 285 w 292"/>
                  <a:gd name="T27" fmla="*/ 525 h 628"/>
                  <a:gd name="T28" fmla="*/ 288 w 292"/>
                  <a:gd name="T29" fmla="*/ 550 h 628"/>
                  <a:gd name="T30" fmla="*/ 290 w 292"/>
                  <a:gd name="T31" fmla="*/ 574 h 628"/>
                  <a:gd name="T32" fmla="*/ 291 w 292"/>
                  <a:gd name="T33" fmla="*/ 599 h 628"/>
                  <a:gd name="T34" fmla="*/ 291 w 292"/>
                  <a:gd name="T35" fmla="*/ 623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2" h="628">
                    <a:moveTo>
                      <a:pt x="291" y="623"/>
                    </a:moveTo>
                    <a:lnTo>
                      <a:pt x="0" y="627"/>
                    </a:lnTo>
                    <a:lnTo>
                      <a:pt x="0" y="7"/>
                    </a:lnTo>
                    <a:lnTo>
                      <a:pt x="291" y="0"/>
                    </a:lnTo>
                    <a:lnTo>
                      <a:pt x="285" y="70"/>
                    </a:lnTo>
                    <a:lnTo>
                      <a:pt x="280" y="133"/>
                    </a:lnTo>
                    <a:lnTo>
                      <a:pt x="277" y="189"/>
                    </a:lnTo>
                    <a:lnTo>
                      <a:pt x="275" y="242"/>
                    </a:lnTo>
                    <a:lnTo>
                      <a:pt x="274" y="291"/>
                    </a:lnTo>
                    <a:lnTo>
                      <a:pt x="274" y="333"/>
                    </a:lnTo>
                    <a:lnTo>
                      <a:pt x="275" y="371"/>
                    </a:lnTo>
                    <a:lnTo>
                      <a:pt x="277" y="406"/>
                    </a:lnTo>
                    <a:lnTo>
                      <a:pt x="281" y="469"/>
                    </a:lnTo>
                    <a:lnTo>
                      <a:pt x="285" y="525"/>
                    </a:lnTo>
                    <a:lnTo>
                      <a:pt x="288" y="550"/>
                    </a:lnTo>
                    <a:lnTo>
                      <a:pt x="290" y="574"/>
                    </a:lnTo>
                    <a:lnTo>
                      <a:pt x="291" y="599"/>
                    </a:lnTo>
                    <a:lnTo>
                      <a:pt x="291" y="623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auto">
              <a:xfrm>
                <a:off x="182" y="1561"/>
                <a:ext cx="362" cy="628"/>
              </a:xfrm>
              <a:custGeom>
                <a:avLst/>
                <a:gdLst>
                  <a:gd name="T0" fmla="*/ 361 w 362"/>
                  <a:gd name="T1" fmla="*/ 627 h 628"/>
                  <a:gd name="T2" fmla="*/ 360 w 362"/>
                  <a:gd name="T3" fmla="*/ 627 h 628"/>
                  <a:gd name="T4" fmla="*/ 357 w 362"/>
                  <a:gd name="T5" fmla="*/ 627 h 628"/>
                  <a:gd name="T6" fmla="*/ 352 w 362"/>
                  <a:gd name="T7" fmla="*/ 627 h 628"/>
                  <a:gd name="T8" fmla="*/ 345 w 362"/>
                  <a:gd name="T9" fmla="*/ 627 h 628"/>
                  <a:gd name="T10" fmla="*/ 338 w 362"/>
                  <a:gd name="T11" fmla="*/ 627 h 628"/>
                  <a:gd name="T12" fmla="*/ 328 w 362"/>
                  <a:gd name="T13" fmla="*/ 627 h 628"/>
                  <a:gd name="T14" fmla="*/ 317 w 362"/>
                  <a:gd name="T15" fmla="*/ 627 h 628"/>
                  <a:gd name="T16" fmla="*/ 305 w 362"/>
                  <a:gd name="T17" fmla="*/ 627 h 628"/>
                  <a:gd name="T18" fmla="*/ 291 w 362"/>
                  <a:gd name="T19" fmla="*/ 627 h 628"/>
                  <a:gd name="T20" fmla="*/ 278 w 362"/>
                  <a:gd name="T21" fmla="*/ 627 h 628"/>
                  <a:gd name="T22" fmla="*/ 247 w 362"/>
                  <a:gd name="T23" fmla="*/ 627 h 628"/>
                  <a:gd name="T24" fmla="*/ 214 w 362"/>
                  <a:gd name="T25" fmla="*/ 627 h 628"/>
                  <a:gd name="T26" fmla="*/ 181 w 362"/>
                  <a:gd name="T27" fmla="*/ 627 h 628"/>
                  <a:gd name="T28" fmla="*/ 147 w 362"/>
                  <a:gd name="T29" fmla="*/ 627 h 628"/>
                  <a:gd name="T30" fmla="*/ 114 w 362"/>
                  <a:gd name="T31" fmla="*/ 627 h 628"/>
                  <a:gd name="T32" fmla="*/ 83 w 362"/>
                  <a:gd name="T33" fmla="*/ 627 h 628"/>
                  <a:gd name="T34" fmla="*/ 70 w 362"/>
                  <a:gd name="T35" fmla="*/ 627 h 628"/>
                  <a:gd name="T36" fmla="*/ 56 w 362"/>
                  <a:gd name="T37" fmla="*/ 627 h 628"/>
                  <a:gd name="T38" fmla="*/ 44 w 362"/>
                  <a:gd name="T39" fmla="*/ 627 h 628"/>
                  <a:gd name="T40" fmla="*/ 33 w 362"/>
                  <a:gd name="T41" fmla="*/ 627 h 628"/>
                  <a:gd name="T42" fmla="*/ 23 w 362"/>
                  <a:gd name="T43" fmla="*/ 627 h 628"/>
                  <a:gd name="T44" fmla="*/ 16 w 362"/>
                  <a:gd name="T45" fmla="*/ 627 h 628"/>
                  <a:gd name="T46" fmla="*/ 9 w 362"/>
                  <a:gd name="T47" fmla="*/ 627 h 628"/>
                  <a:gd name="T48" fmla="*/ 4 w 362"/>
                  <a:gd name="T49" fmla="*/ 627 h 628"/>
                  <a:gd name="T50" fmla="*/ 1 w 362"/>
                  <a:gd name="T51" fmla="*/ 627 h 628"/>
                  <a:gd name="T52" fmla="*/ 0 w 362"/>
                  <a:gd name="T53" fmla="*/ 627 h 628"/>
                  <a:gd name="T54" fmla="*/ 7 w 362"/>
                  <a:gd name="T55" fmla="*/ 609 h 628"/>
                  <a:gd name="T56" fmla="*/ 14 w 362"/>
                  <a:gd name="T57" fmla="*/ 592 h 628"/>
                  <a:gd name="T58" fmla="*/ 24 w 362"/>
                  <a:gd name="T59" fmla="*/ 564 h 628"/>
                  <a:gd name="T60" fmla="*/ 31 w 362"/>
                  <a:gd name="T61" fmla="*/ 536 h 628"/>
                  <a:gd name="T62" fmla="*/ 36 w 362"/>
                  <a:gd name="T63" fmla="*/ 508 h 628"/>
                  <a:gd name="T64" fmla="*/ 40 w 362"/>
                  <a:gd name="T65" fmla="*/ 483 h 628"/>
                  <a:gd name="T66" fmla="*/ 41 w 362"/>
                  <a:gd name="T67" fmla="*/ 455 h 628"/>
                  <a:gd name="T68" fmla="*/ 42 w 362"/>
                  <a:gd name="T69" fmla="*/ 420 h 628"/>
                  <a:gd name="T70" fmla="*/ 42 w 362"/>
                  <a:gd name="T71" fmla="*/ 385 h 628"/>
                  <a:gd name="T72" fmla="*/ 41 w 362"/>
                  <a:gd name="T73" fmla="*/ 364 h 628"/>
                  <a:gd name="T74" fmla="*/ 40 w 362"/>
                  <a:gd name="T75" fmla="*/ 343 h 628"/>
                  <a:gd name="T76" fmla="*/ 36 w 362"/>
                  <a:gd name="T77" fmla="*/ 294 h 628"/>
                  <a:gd name="T78" fmla="*/ 29 w 362"/>
                  <a:gd name="T79" fmla="*/ 242 h 628"/>
                  <a:gd name="T80" fmla="*/ 21 w 362"/>
                  <a:gd name="T81" fmla="*/ 189 h 628"/>
                  <a:gd name="T82" fmla="*/ 13 w 362"/>
                  <a:gd name="T83" fmla="*/ 137 h 628"/>
                  <a:gd name="T84" fmla="*/ 7 w 362"/>
                  <a:gd name="T85" fmla="*/ 88 h 628"/>
                  <a:gd name="T86" fmla="*/ 2 w 362"/>
                  <a:gd name="T87" fmla="*/ 42 h 628"/>
                  <a:gd name="T88" fmla="*/ 1 w 362"/>
                  <a:gd name="T89" fmla="*/ 21 h 628"/>
                  <a:gd name="T90" fmla="*/ 0 w 362"/>
                  <a:gd name="T91" fmla="*/ 0 h 628"/>
                  <a:gd name="T92" fmla="*/ 361 w 362"/>
                  <a:gd name="T93" fmla="*/ 0 h 628"/>
                  <a:gd name="T94" fmla="*/ 361 w 362"/>
                  <a:gd name="T95" fmla="*/ 627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2" h="628">
                    <a:moveTo>
                      <a:pt x="361" y="627"/>
                    </a:moveTo>
                    <a:lnTo>
                      <a:pt x="360" y="627"/>
                    </a:lnTo>
                    <a:lnTo>
                      <a:pt x="357" y="627"/>
                    </a:lnTo>
                    <a:lnTo>
                      <a:pt x="352" y="627"/>
                    </a:lnTo>
                    <a:lnTo>
                      <a:pt x="345" y="627"/>
                    </a:lnTo>
                    <a:lnTo>
                      <a:pt x="338" y="627"/>
                    </a:lnTo>
                    <a:lnTo>
                      <a:pt x="328" y="627"/>
                    </a:lnTo>
                    <a:lnTo>
                      <a:pt x="317" y="627"/>
                    </a:lnTo>
                    <a:lnTo>
                      <a:pt x="305" y="627"/>
                    </a:lnTo>
                    <a:lnTo>
                      <a:pt x="291" y="627"/>
                    </a:lnTo>
                    <a:lnTo>
                      <a:pt x="278" y="627"/>
                    </a:lnTo>
                    <a:lnTo>
                      <a:pt x="247" y="627"/>
                    </a:lnTo>
                    <a:lnTo>
                      <a:pt x="214" y="627"/>
                    </a:lnTo>
                    <a:lnTo>
                      <a:pt x="181" y="627"/>
                    </a:lnTo>
                    <a:lnTo>
                      <a:pt x="147" y="627"/>
                    </a:lnTo>
                    <a:lnTo>
                      <a:pt x="114" y="627"/>
                    </a:lnTo>
                    <a:lnTo>
                      <a:pt x="83" y="627"/>
                    </a:lnTo>
                    <a:lnTo>
                      <a:pt x="70" y="627"/>
                    </a:lnTo>
                    <a:lnTo>
                      <a:pt x="56" y="627"/>
                    </a:lnTo>
                    <a:lnTo>
                      <a:pt x="44" y="627"/>
                    </a:lnTo>
                    <a:lnTo>
                      <a:pt x="33" y="627"/>
                    </a:lnTo>
                    <a:lnTo>
                      <a:pt x="23" y="627"/>
                    </a:lnTo>
                    <a:lnTo>
                      <a:pt x="16" y="627"/>
                    </a:lnTo>
                    <a:lnTo>
                      <a:pt x="9" y="627"/>
                    </a:lnTo>
                    <a:lnTo>
                      <a:pt x="4" y="627"/>
                    </a:lnTo>
                    <a:lnTo>
                      <a:pt x="1" y="627"/>
                    </a:lnTo>
                    <a:lnTo>
                      <a:pt x="0" y="627"/>
                    </a:lnTo>
                    <a:lnTo>
                      <a:pt x="7" y="609"/>
                    </a:lnTo>
                    <a:lnTo>
                      <a:pt x="14" y="592"/>
                    </a:lnTo>
                    <a:lnTo>
                      <a:pt x="24" y="564"/>
                    </a:lnTo>
                    <a:lnTo>
                      <a:pt x="31" y="536"/>
                    </a:lnTo>
                    <a:lnTo>
                      <a:pt x="36" y="508"/>
                    </a:lnTo>
                    <a:lnTo>
                      <a:pt x="40" y="483"/>
                    </a:lnTo>
                    <a:lnTo>
                      <a:pt x="41" y="455"/>
                    </a:lnTo>
                    <a:lnTo>
                      <a:pt x="42" y="420"/>
                    </a:lnTo>
                    <a:lnTo>
                      <a:pt x="42" y="385"/>
                    </a:lnTo>
                    <a:lnTo>
                      <a:pt x="41" y="364"/>
                    </a:lnTo>
                    <a:lnTo>
                      <a:pt x="40" y="343"/>
                    </a:lnTo>
                    <a:lnTo>
                      <a:pt x="36" y="294"/>
                    </a:lnTo>
                    <a:lnTo>
                      <a:pt x="29" y="242"/>
                    </a:lnTo>
                    <a:lnTo>
                      <a:pt x="21" y="189"/>
                    </a:lnTo>
                    <a:lnTo>
                      <a:pt x="13" y="137"/>
                    </a:lnTo>
                    <a:lnTo>
                      <a:pt x="7" y="88"/>
                    </a:lnTo>
                    <a:lnTo>
                      <a:pt x="2" y="42"/>
                    </a:lnTo>
                    <a:lnTo>
                      <a:pt x="1" y="21"/>
                    </a:lnTo>
                    <a:lnTo>
                      <a:pt x="0" y="0"/>
                    </a:lnTo>
                    <a:lnTo>
                      <a:pt x="361" y="0"/>
                    </a:lnTo>
                    <a:lnTo>
                      <a:pt x="361" y="62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auto">
              <a:xfrm>
                <a:off x="509" y="1564"/>
                <a:ext cx="273" cy="622"/>
              </a:xfrm>
              <a:custGeom>
                <a:avLst/>
                <a:gdLst>
                  <a:gd name="T0" fmla="*/ 255 w 273"/>
                  <a:gd name="T1" fmla="*/ 621 h 622"/>
                  <a:gd name="T2" fmla="*/ 17 w 273"/>
                  <a:gd name="T3" fmla="*/ 621 h 622"/>
                  <a:gd name="T4" fmla="*/ 11 w 273"/>
                  <a:gd name="T5" fmla="*/ 614 h 622"/>
                  <a:gd name="T6" fmla="*/ 6 w 273"/>
                  <a:gd name="T7" fmla="*/ 604 h 622"/>
                  <a:gd name="T8" fmla="*/ 3 w 273"/>
                  <a:gd name="T9" fmla="*/ 593 h 622"/>
                  <a:gd name="T10" fmla="*/ 0 w 273"/>
                  <a:gd name="T11" fmla="*/ 583 h 622"/>
                  <a:gd name="T12" fmla="*/ 0 w 273"/>
                  <a:gd name="T13" fmla="*/ 558 h 622"/>
                  <a:gd name="T14" fmla="*/ 3 w 273"/>
                  <a:gd name="T15" fmla="*/ 527 h 622"/>
                  <a:gd name="T16" fmla="*/ 7 w 273"/>
                  <a:gd name="T17" fmla="*/ 495 h 622"/>
                  <a:gd name="T18" fmla="*/ 12 w 273"/>
                  <a:gd name="T19" fmla="*/ 460 h 622"/>
                  <a:gd name="T20" fmla="*/ 16 w 273"/>
                  <a:gd name="T21" fmla="*/ 421 h 622"/>
                  <a:gd name="T22" fmla="*/ 17 w 273"/>
                  <a:gd name="T23" fmla="*/ 383 h 622"/>
                  <a:gd name="T24" fmla="*/ 16 w 273"/>
                  <a:gd name="T25" fmla="*/ 340 h 622"/>
                  <a:gd name="T26" fmla="*/ 12 w 273"/>
                  <a:gd name="T27" fmla="*/ 288 h 622"/>
                  <a:gd name="T28" fmla="*/ 7 w 273"/>
                  <a:gd name="T29" fmla="*/ 235 h 622"/>
                  <a:gd name="T30" fmla="*/ 3 w 273"/>
                  <a:gd name="T31" fmla="*/ 175 h 622"/>
                  <a:gd name="T32" fmla="*/ 0 w 273"/>
                  <a:gd name="T33" fmla="*/ 123 h 622"/>
                  <a:gd name="T34" fmla="*/ 0 w 273"/>
                  <a:gd name="T35" fmla="*/ 73 h 622"/>
                  <a:gd name="T36" fmla="*/ 3 w 273"/>
                  <a:gd name="T37" fmla="*/ 49 h 622"/>
                  <a:gd name="T38" fmla="*/ 6 w 273"/>
                  <a:gd name="T39" fmla="*/ 31 h 622"/>
                  <a:gd name="T40" fmla="*/ 11 w 273"/>
                  <a:gd name="T41" fmla="*/ 14 h 622"/>
                  <a:gd name="T42" fmla="*/ 17 w 273"/>
                  <a:gd name="T43" fmla="*/ 0 h 622"/>
                  <a:gd name="T44" fmla="*/ 255 w 273"/>
                  <a:gd name="T45" fmla="*/ 0 h 622"/>
                  <a:gd name="T46" fmla="*/ 262 w 273"/>
                  <a:gd name="T47" fmla="*/ 21 h 622"/>
                  <a:gd name="T48" fmla="*/ 267 w 273"/>
                  <a:gd name="T49" fmla="*/ 42 h 622"/>
                  <a:gd name="T50" fmla="*/ 269 w 273"/>
                  <a:gd name="T51" fmla="*/ 73 h 622"/>
                  <a:gd name="T52" fmla="*/ 272 w 273"/>
                  <a:gd name="T53" fmla="*/ 105 h 622"/>
                  <a:gd name="T54" fmla="*/ 272 w 273"/>
                  <a:gd name="T55" fmla="*/ 179 h 622"/>
                  <a:gd name="T56" fmla="*/ 269 w 273"/>
                  <a:gd name="T57" fmla="*/ 260 h 622"/>
                  <a:gd name="T58" fmla="*/ 265 w 273"/>
                  <a:gd name="T59" fmla="*/ 337 h 622"/>
                  <a:gd name="T60" fmla="*/ 260 w 273"/>
                  <a:gd name="T61" fmla="*/ 414 h 622"/>
                  <a:gd name="T62" fmla="*/ 259 w 273"/>
                  <a:gd name="T63" fmla="*/ 449 h 622"/>
                  <a:gd name="T64" fmla="*/ 256 w 273"/>
                  <a:gd name="T65" fmla="*/ 477 h 622"/>
                  <a:gd name="T66" fmla="*/ 255 w 273"/>
                  <a:gd name="T67" fmla="*/ 506 h 622"/>
                  <a:gd name="T68" fmla="*/ 255 w 273"/>
                  <a:gd name="T69" fmla="*/ 527 h 622"/>
                  <a:gd name="T70" fmla="*/ 255 w 273"/>
                  <a:gd name="T71" fmla="*/ 562 h 622"/>
                  <a:gd name="T72" fmla="*/ 255 w 273"/>
                  <a:gd name="T73" fmla="*/ 583 h 622"/>
                  <a:gd name="T74" fmla="*/ 255 w 273"/>
                  <a:gd name="T75" fmla="*/ 597 h 622"/>
                  <a:gd name="T76" fmla="*/ 255 w 273"/>
                  <a:gd name="T77" fmla="*/ 607 h 622"/>
                  <a:gd name="T78" fmla="*/ 255 w 273"/>
                  <a:gd name="T79" fmla="*/ 611 h 622"/>
                  <a:gd name="T80" fmla="*/ 255 w 273"/>
                  <a:gd name="T81" fmla="*/ 614 h 622"/>
                  <a:gd name="T82" fmla="*/ 255 w 273"/>
                  <a:gd name="T83" fmla="*/ 618 h 622"/>
                  <a:gd name="T84" fmla="*/ 255 w 273"/>
                  <a:gd name="T85" fmla="*/ 621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3" h="622">
                    <a:moveTo>
                      <a:pt x="255" y="621"/>
                    </a:moveTo>
                    <a:lnTo>
                      <a:pt x="17" y="621"/>
                    </a:lnTo>
                    <a:lnTo>
                      <a:pt x="11" y="614"/>
                    </a:lnTo>
                    <a:lnTo>
                      <a:pt x="6" y="604"/>
                    </a:lnTo>
                    <a:lnTo>
                      <a:pt x="3" y="593"/>
                    </a:lnTo>
                    <a:lnTo>
                      <a:pt x="0" y="583"/>
                    </a:lnTo>
                    <a:lnTo>
                      <a:pt x="0" y="558"/>
                    </a:lnTo>
                    <a:lnTo>
                      <a:pt x="3" y="527"/>
                    </a:lnTo>
                    <a:lnTo>
                      <a:pt x="7" y="495"/>
                    </a:lnTo>
                    <a:lnTo>
                      <a:pt x="12" y="460"/>
                    </a:lnTo>
                    <a:lnTo>
                      <a:pt x="16" y="421"/>
                    </a:lnTo>
                    <a:lnTo>
                      <a:pt x="17" y="383"/>
                    </a:lnTo>
                    <a:lnTo>
                      <a:pt x="16" y="340"/>
                    </a:lnTo>
                    <a:lnTo>
                      <a:pt x="12" y="288"/>
                    </a:lnTo>
                    <a:lnTo>
                      <a:pt x="7" y="235"/>
                    </a:lnTo>
                    <a:lnTo>
                      <a:pt x="3" y="175"/>
                    </a:lnTo>
                    <a:lnTo>
                      <a:pt x="0" y="123"/>
                    </a:lnTo>
                    <a:lnTo>
                      <a:pt x="0" y="73"/>
                    </a:lnTo>
                    <a:lnTo>
                      <a:pt x="3" y="49"/>
                    </a:lnTo>
                    <a:lnTo>
                      <a:pt x="6" y="31"/>
                    </a:lnTo>
                    <a:lnTo>
                      <a:pt x="11" y="14"/>
                    </a:lnTo>
                    <a:lnTo>
                      <a:pt x="17" y="0"/>
                    </a:lnTo>
                    <a:lnTo>
                      <a:pt x="255" y="0"/>
                    </a:lnTo>
                    <a:lnTo>
                      <a:pt x="262" y="21"/>
                    </a:lnTo>
                    <a:lnTo>
                      <a:pt x="267" y="42"/>
                    </a:lnTo>
                    <a:lnTo>
                      <a:pt x="269" y="73"/>
                    </a:lnTo>
                    <a:lnTo>
                      <a:pt x="272" y="105"/>
                    </a:lnTo>
                    <a:lnTo>
                      <a:pt x="272" y="179"/>
                    </a:lnTo>
                    <a:lnTo>
                      <a:pt x="269" y="260"/>
                    </a:lnTo>
                    <a:lnTo>
                      <a:pt x="265" y="337"/>
                    </a:lnTo>
                    <a:lnTo>
                      <a:pt x="260" y="414"/>
                    </a:lnTo>
                    <a:lnTo>
                      <a:pt x="259" y="449"/>
                    </a:lnTo>
                    <a:lnTo>
                      <a:pt x="256" y="477"/>
                    </a:lnTo>
                    <a:lnTo>
                      <a:pt x="255" y="506"/>
                    </a:lnTo>
                    <a:lnTo>
                      <a:pt x="255" y="527"/>
                    </a:lnTo>
                    <a:lnTo>
                      <a:pt x="255" y="562"/>
                    </a:lnTo>
                    <a:lnTo>
                      <a:pt x="255" y="583"/>
                    </a:lnTo>
                    <a:lnTo>
                      <a:pt x="255" y="597"/>
                    </a:lnTo>
                    <a:lnTo>
                      <a:pt x="255" y="607"/>
                    </a:lnTo>
                    <a:lnTo>
                      <a:pt x="255" y="611"/>
                    </a:lnTo>
                    <a:lnTo>
                      <a:pt x="255" y="614"/>
                    </a:lnTo>
                    <a:lnTo>
                      <a:pt x="255" y="618"/>
                    </a:lnTo>
                    <a:lnTo>
                      <a:pt x="255" y="62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-2" y="1537"/>
              <a:ext cx="5764" cy="279"/>
            </a:xfrm>
            <a:custGeom>
              <a:avLst/>
              <a:gdLst>
                <a:gd name="T0" fmla="*/ 5763 w 5764"/>
                <a:gd name="T1" fmla="*/ 209 h 279"/>
                <a:gd name="T2" fmla="*/ 5459 w 5764"/>
                <a:gd name="T3" fmla="*/ 240 h 279"/>
                <a:gd name="T4" fmla="*/ 5182 w 5764"/>
                <a:gd name="T5" fmla="*/ 262 h 279"/>
                <a:gd name="T6" fmla="*/ 4915 w 5764"/>
                <a:gd name="T7" fmla="*/ 275 h 279"/>
                <a:gd name="T8" fmla="*/ 4647 w 5764"/>
                <a:gd name="T9" fmla="*/ 278 h 279"/>
                <a:gd name="T10" fmla="*/ 4389 w 5764"/>
                <a:gd name="T11" fmla="*/ 278 h 279"/>
                <a:gd name="T12" fmla="*/ 4122 w 5764"/>
                <a:gd name="T13" fmla="*/ 269 h 279"/>
                <a:gd name="T14" fmla="*/ 3854 w 5764"/>
                <a:gd name="T15" fmla="*/ 256 h 279"/>
                <a:gd name="T16" fmla="*/ 3559 w 5764"/>
                <a:gd name="T17" fmla="*/ 244 h 279"/>
                <a:gd name="T18" fmla="*/ 3255 w 5764"/>
                <a:gd name="T19" fmla="*/ 228 h 279"/>
                <a:gd name="T20" fmla="*/ 2914 w 5764"/>
                <a:gd name="T21" fmla="*/ 212 h 279"/>
                <a:gd name="T22" fmla="*/ 2739 w 5764"/>
                <a:gd name="T23" fmla="*/ 206 h 279"/>
                <a:gd name="T24" fmla="*/ 2545 w 5764"/>
                <a:gd name="T25" fmla="*/ 200 h 279"/>
                <a:gd name="T26" fmla="*/ 2342 w 5764"/>
                <a:gd name="T27" fmla="*/ 194 h 279"/>
                <a:gd name="T28" fmla="*/ 2139 w 5764"/>
                <a:gd name="T29" fmla="*/ 187 h 279"/>
                <a:gd name="T30" fmla="*/ 1918 w 5764"/>
                <a:gd name="T31" fmla="*/ 184 h 279"/>
                <a:gd name="T32" fmla="*/ 1687 w 5764"/>
                <a:gd name="T33" fmla="*/ 181 h 279"/>
                <a:gd name="T34" fmla="*/ 1438 w 5764"/>
                <a:gd name="T35" fmla="*/ 181 h 279"/>
                <a:gd name="T36" fmla="*/ 1180 w 5764"/>
                <a:gd name="T37" fmla="*/ 181 h 279"/>
                <a:gd name="T38" fmla="*/ 904 w 5764"/>
                <a:gd name="T39" fmla="*/ 181 h 279"/>
                <a:gd name="T40" fmla="*/ 618 w 5764"/>
                <a:gd name="T41" fmla="*/ 187 h 279"/>
                <a:gd name="T42" fmla="*/ 323 w 5764"/>
                <a:gd name="T43" fmla="*/ 191 h 279"/>
                <a:gd name="T44" fmla="*/ 0 w 5764"/>
                <a:gd name="T45" fmla="*/ 200 h 279"/>
                <a:gd name="T46" fmla="*/ 0 w 5764"/>
                <a:gd name="T47" fmla="*/ 3 h 279"/>
                <a:gd name="T48" fmla="*/ 5763 w 5764"/>
                <a:gd name="T49" fmla="*/ 0 h 279"/>
                <a:gd name="T50" fmla="*/ 5763 w 5764"/>
                <a:gd name="T51" fmla="*/ 20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64" h="279">
                  <a:moveTo>
                    <a:pt x="5763" y="209"/>
                  </a:moveTo>
                  <a:lnTo>
                    <a:pt x="5459" y="240"/>
                  </a:lnTo>
                  <a:lnTo>
                    <a:pt x="5182" y="262"/>
                  </a:lnTo>
                  <a:lnTo>
                    <a:pt x="4915" y="275"/>
                  </a:lnTo>
                  <a:lnTo>
                    <a:pt x="4647" y="278"/>
                  </a:lnTo>
                  <a:lnTo>
                    <a:pt x="4389" y="278"/>
                  </a:lnTo>
                  <a:lnTo>
                    <a:pt x="4122" y="269"/>
                  </a:lnTo>
                  <a:lnTo>
                    <a:pt x="3854" y="256"/>
                  </a:lnTo>
                  <a:lnTo>
                    <a:pt x="3559" y="244"/>
                  </a:lnTo>
                  <a:lnTo>
                    <a:pt x="3255" y="228"/>
                  </a:lnTo>
                  <a:lnTo>
                    <a:pt x="2914" y="212"/>
                  </a:lnTo>
                  <a:lnTo>
                    <a:pt x="2739" y="206"/>
                  </a:lnTo>
                  <a:lnTo>
                    <a:pt x="2545" y="200"/>
                  </a:lnTo>
                  <a:lnTo>
                    <a:pt x="2342" y="194"/>
                  </a:lnTo>
                  <a:lnTo>
                    <a:pt x="2139" y="187"/>
                  </a:lnTo>
                  <a:lnTo>
                    <a:pt x="1918" y="184"/>
                  </a:lnTo>
                  <a:lnTo>
                    <a:pt x="1687" y="181"/>
                  </a:lnTo>
                  <a:lnTo>
                    <a:pt x="1438" y="181"/>
                  </a:lnTo>
                  <a:lnTo>
                    <a:pt x="1180" y="181"/>
                  </a:lnTo>
                  <a:lnTo>
                    <a:pt x="904" y="181"/>
                  </a:lnTo>
                  <a:lnTo>
                    <a:pt x="618" y="187"/>
                  </a:lnTo>
                  <a:lnTo>
                    <a:pt x="323" y="191"/>
                  </a:lnTo>
                  <a:lnTo>
                    <a:pt x="0" y="200"/>
                  </a:lnTo>
                  <a:lnTo>
                    <a:pt x="0" y="3"/>
                  </a:lnTo>
                  <a:lnTo>
                    <a:pt x="5763" y="0"/>
                  </a:lnTo>
                  <a:lnTo>
                    <a:pt x="5763" y="20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tint val="5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-2" y="2016"/>
              <a:ext cx="5763" cy="192"/>
            </a:xfrm>
            <a:custGeom>
              <a:avLst/>
              <a:gdLst>
                <a:gd name="T0" fmla="*/ 5762 w 5763"/>
                <a:gd name="T1" fmla="*/ 29 h 192"/>
                <a:gd name="T2" fmla="*/ 5661 w 5763"/>
                <a:gd name="T3" fmla="*/ 25 h 192"/>
                <a:gd name="T4" fmla="*/ 5550 w 5763"/>
                <a:gd name="T5" fmla="*/ 25 h 192"/>
                <a:gd name="T6" fmla="*/ 5421 w 5763"/>
                <a:gd name="T7" fmla="*/ 25 h 192"/>
                <a:gd name="T8" fmla="*/ 5273 w 5763"/>
                <a:gd name="T9" fmla="*/ 25 h 192"/>
                <a:gd name="T10" fmla="*/ 5117 w 5763"/>
                <a:gd name="T11" fmla="*/ 29 h 192"/>
                <a:gd name="T12" fmla="*/ 4941 w 5763"/>
                <a:gd name="T13" fmla="*/ 29 h 192"/>
                <a:gd name="T14" fmla="*/ 4757 w 5763"/>
                <a:gd name="T15" fmla="*/ 32 h 192"/>
                <a:gd name="T16" fmla="*/ 4573 w 5763"/>
                <a:gd name="T17" fmla="*/ 36 h 192"/>
                <a:gd name="T18" fmla="*/ 4158 w 5763"/>
                <a:gd name="T19" fmla="*/ 43 h 192"/>
                <a:gd name="T20" fmla="*/ 3725 w 5763"/>
                <a:gd name="T21" fmla="*/ 50 h 192"/>
                <a:gd name="T22" fmla="*/ 3273 w 5763"/>
                <a:gd name="T23" fmla="*/ 57 h 192"/>
                <a:gd name="T24" fmla="*/ 2821 w 5763"/>
                <a:gd name="T25" fmla="*/ 64 h 192"/>
                <a:gd name="T26" fmla="*/ 2360 w 5763"/>
                <a:gd name="T27" fmla="*/ 71 h 192"/>
                <a:gd name="T28" fmla="*/ 1918 w 5763"/>
                <a:gd name="T29" fmla="*/ 74 h 192"/>
                <a:gd name="T30" fmla="*/ 1494 w 5763"/>
                <a:gd name="T31" fmla="*/ 74 h 192"/>
                <a:gd name="T32" fmla="*/ 1291 w 5763"/>
                <a:gd name="T33" fmla="*/ 71 h 192"/>
                <a:gd name="T34" fmla="*/ 1097 w 5763"/>
                <a:gd name="T35" fmla="*/ 71 h 192"/>
                <a:gd name="T36" fmla="*/ 913 w 5763"/>
                <a:gd name="T37" fmla="*/ 67 h 192"/>
                <a:gd name="T38" fmla="*/ 747 w 5763"/>
                <a:gd name="T39" fmla="*/ 60 h 192"/>
                <a:gd name="T40" fmla="*/ 581 w 5763"/>
                <a:gd name="T41" fmla="*/ 53 h 192"/>
                <a:gd name="T42" fmla="*/ 433 w 5763"/>
                <a:gd name="T43" fmla="*/ 46 h 192"/>
                <a:gd name="T44" fmla="*/ 304 w 5763"/>
                <a:gd name="T45" fmla="*/ 39 h 192"/>
                <a:gd name="T46" fmla="*/ 184 w 5763"/>
                <a:gd name="T47" fmla="*/ 29 h 192"/>
                <a:gd name="T48" fmla="*/ 83 w 5763"/>
                <a:gd name="T49" fmla="*/ 14 h 192"/>
                <a:gd name="T50" fmla="*/ 0 w 5763"/>
                <a:gd name="T51" fmla="*/ 0 h 192"/>
                <a:gd name="T52" fmla="*/ 0 w 5763"/>
                <a:gd name="T53" fmla="*/ 191 h 192"/>
                <a:gd name="T54" fmla="*/ 5762 w 5763"/>
                <a:gd name="T55" fmla="*/ 191 h 192"/>
                <a:gd name="T56" fmla="*/ 5762 w 5763"/>
                <a:gd name="T57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63" h="192">
                  <a:moveTo>
                    <a:pt x="5762" y="29"/>
                  </a:moveTo>
                  <a:lnTo>
                    <a:pt x="5661" y="25"/>
                  </a:lnTo>
                  <a:lnTo>
                    <a:pt x="5550" y="25"/>
                  </a:lnTo>
                  <a:lnTo>
                    <a:pt x="5421" y="25"/>
                  </a:lnTo>
                  <a:lnTo>
                    <a:pt x="5273" y="25"/>
                  </a:lnTo>
                  <a:lnTo>
                    <a:pt x="5117" y="29"/>
                  </a:lnTo>
                  <a:lnTo>
                    <a:pt x="4941" y="29"/>
                  </a:lnTo>
                  <a:lnTo>
                    <a:pt x="4757" y="32"/>
                  </a:lnTo>
                  <a:lnTo>
                    <a:pt x="4573" y="36"/>
                  </a:lnTo>
                  <a:lnTo>
                    <a:pt x="4158" y="43"/>
                  </a:lnTo>
                  <a:lnTo>
                    <a:pt x="3725" y="50"/>
                  </a:lnTo>
                  <a:lnTo>
                    <a:pt x="3273" y="57"/>
                  </a:lnTo>
                  <a:lnTo>
                    <a:pt x="2821" y="64"/>
                  </a:lnTo>
                  <a:lnTo>
                    <a:pt x="2360" y="71"/>
                  </a:lnTo>
                  <a:lnTo>
                    <a:pt x="1918" y="74"/>
                  </a:lnTo>
                  <a:lnTo>
                    <a:pt x="1494" y="74"/>
                  </a:lnTo>
                  <a:lnTo>
                    <a:pt x="1291" y="71"/>
                  </a:lnTo>
                  <a:lnTo>
                    <a:pt x="1097" y="71"/>
                  </a:lnTo>
                  <a:lnTo>
                    <a:pt x="913" y="67"/>
                  </a:lnTo>
                  <a:lnTo>
                    <a:pt x="747" y="60"/>
                  </a:lnTo>
                  <a:lnTo>
                    <a:pt x="581" y="53"/>
                  </a:lnTo>
                  <a:lnTo>
                    <a:pt x="433" y="46"/>
                  </a:lnTo>
                  <a:lnTo>
                    <a:pt x="304" y="39"/>
                  </a:lnTo>
                  <a:lnTo>
                    <a:pt x="184" y="29"/>
                  </a:lnTo>
                  <a:lnTo>
                    <a:pt x="83" y="14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5762" y="191"/>
                  </a:lnTo>
                  <a:lnTo>
                    <a:pt x="5762" y="29"/>
                  </a:lnTo>
                </a:path>
              </a:pathLst>
            </a:custGeom>
            <a:gradFill rotWithShape="0">
              <a:gsLst>
                <a:gs pos="0">
                  <a:srgbClr val="FFFFFF">
                    <a:gamma/>
                    <a:tint val="50196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3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1066800" y="990600"/>
            <a:ext cx="7772400" cy="1143000"/>
          </a:xfrm>
          <a:noFill/>
          <a:ln/>
        </p:spPr>
        <p:txBody>
          <a:bodyPr anchor="ctr"/>
          <a:lstStyle/>
          <a:p>
            <a:pPr algn="l"/>
            <a:r>
              <a:rPr lang="en-US" altLang="en-US" sz="4400">
                <a:hlinkClick r:id="rId4"/>
              </a:rPr>
              <a:t>University of Kentucky Libraries</a:t>
            </a:r>
            <a:endParaRPr lang="en-US" altLang="en-US" sz="4400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  <a:noFill/>
          <a:ln/>
        </p:spPr>
        <p:txBody>
          <a:bodyPr/>
          <a:lstStyle/>
          <a:p>
            <a:pPr algn="l"/>
            <a:endParaRPr lang="en-US" altLang="en-US" sz="3200"/>
          </a:p>
          <a:p>
            <a:pPr algn="l"/>
            <a:endParaRPr lang="en-US" altLang="en-US" sz="3200"/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1219200" y="3886200"/>
            <a:ext cx="4572000" cy="207645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99CCFF">
                  <a:gamma/>
                  <a:tint val="9098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pattFill prst="pct90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endParaRPr lang="en-US" altLang="en-US" sz="3200"/>
          </a:p>
          <a:p>
            <a:pPr algn="ctr"/>
            <a:r>
              <a:rPr lang="en-US" altLang="en-US" sz="3200"/>
              <a:t>Snapshot Guide </a:t>
            </a:r>
          </a:p>
          <a:p>
            <a:pPr algn="ctr"/>
            <a:r>
              <a:rPr lang="en-US" altLang="en-US" sz="3200"/>
              <a:t>to Library Services </a:t>
            </a:r>
          </a:p>
          <a:p>
            <a:pPr algn="ctr"/>
            <a:endParaRPr lang="en-US" altLang="en-US" sz="3200"/>
          </a:p>
        </p:txBody>
      </p:sp>
      <p:pic>
        <p:nvPicPr>
          <p:cNvPr id="4126" name="Picture 30" descr="UK Wildcat masc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2273300" cy="3886200"/>
          </a:xfrm>
          <a:prstGeom prst="rect">
            <a:avLst/>
          </a:prstGeom>
          <a:solidFill>
            <a:schemeClr val="accent1"/>
          </a:solidFill>
          <a:ln w="9525">
            <a:pattFill prst="solidDmnd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Science and Engineering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</a:pPr>
            <a:r>
              <a:rPr lang="en-US" altLang="en-US">
                <a:hlinkClick r:id="rId3"/>
              </a:rPr>
              <a:t>Chemistry / Physics Library</a:t>
            </a: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4"/>
              </a:rPr>
              <a:t>KY Transportation Center Library</a:t>
            </a: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5"/>
              </a:rPr>
              <a:t>Math Sciences Library</a:t>
            </a: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6"/>
              </a:rPr>
              <a:t>Engineering Library</a:t>
            </a: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7"/>
              </a:rPr>
              <a:t>Geology Library</a:t>
            </a:r>
            <a:endParaRPr lang="en-US" altLang="en-US"/>
          </a:p>
          <a:p>
            <a:pPr>
              <a:buSzPct val="70000"/>
              <a:buFont typeface="Monotype Sorts" pitchFamily="2" charset="2"/>
              <a:buNone/>
            </a:pPr>
            <a:endParaRPr lang="en-US" altLang="en-US"/>
          </a:p>
          <a:p>
            <a:pPr>
              <a:buSzPct val="70000"/>
              <a:buFont typeface="Monotype Sorts" pitchFamily="2" charset="2"/>
              <a:buNone/>
            </a:pPr>
            <a:endParaRPr lang="en-US" altLang="en-US"/>
          </a:p>
        </p:txBody>
      </p:sp>
      <p:pic>
        <p:nvPicPr>
          <p:cNvPr id="13314" name="Picture 2" descr="Chem Library - service"/>
          <p:cNvPicPr>
            <a:picLocks noChangeAspect="1" noChangeArrowheads="1"/>
          </p:cNvPicPr>
          <p:nvPr/>
        </p:nvPicPr>
        <p:blipFill>
          <a:blip r:embed="rId8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10417"/>
          <a:stretch>
            <a:fillRect/>
          </a:stretch>
        </p:blipFill>
        <p:spPr bwMode="auto">
          <a:xfrm>
            <a:off x="5715000" y="3962400"/>
            <a:ext cx="274320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Fine Arts</a:t>
            </a:r>
          </a:p>
        </p:txBody>
      </p:sp>
      <p:sp>
        <p:nvSpPr>
          <p:cNvPr id="102401" name="Rectangle 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</a:pPr>
            <a:r>
              <a:rPr lang="en-US" altLang="en-US">
                <a:hlinkClick r:id="rId3"/>
              </a:rPr>
              <a:t>Fine Arts Library</a:t>
            </a:r>
            <a:endParaRPr lang="en-US" altLang="en-US"/>
          </a:p>
          <a:p>
            <a:pPr lvl="1"/>
            <a:r>
              <a:rPr lang="en-US" altLang="en-US">
                <a:hlinkClick r:id="rId4"/>
              </a:rPr>
              <a:t>Art</a:t>
            </a:r>
            <a:endParaRPr lang="en-US" altLang="en-US"/>
          </a:p>
          <a:p>
            <a:pPr lvl="1"/>
            <a:r>
              <a:rPr lang="en-US" altLang="en-US">
                <a:hlinkClick r:id="rId5"/>
              </a:rPr>
              <a:t>Music</a:t>
            </a:r>
            <a:endParaRPr lang="en-US" altLang="en-US"/>
          </a:p>
          <a:p>
            <a:pPr lvl="1"/>
            <a:r>
              <a:rPr lang="en-US" altLang="en-US">
                <a:hlinkClick r:id="rId6"/>
              </a:rPr>
              <a:t>Theater</a:t>
            </a: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7"/>
              </a:rPr>
              <a:t>Architecture Library</a:t>
            </a:r>
            <a:endParaRPr lang="en-US" altLang="en-US"/>
          </a:p>
          <a:p>
            <a:pPr>
              <a:buSzPct val="70000"/>
              <a:buFont typeface="Monotype Sorts" pitchFamily="2" charset="2"/>
              <a:buNone/>
            </a:pPr>
            <a:endParaRPr lang="en-US" altLang="en-US"/>
          </a:p>
        </p:txBody>
      </p:sp>
      <p:pic>
        <p:nvPicPr>
          <p:cNvPr id="102400" name="Picture 0" descr="Little Library pho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29718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Services at All Libraries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</a:pP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3"/>
              </a:rPr>
              <a:t>Libraries’ online catalog</a:t>
            </a: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4"/>
              </a:rPr>
              <a:t>Access to electronic products</a:t>
            </a:r>
            <a:endParaRPr lang="en-US" altLang="en-US"/>
          </a:p>
          <a:p>
            <a:pPr>
              <a:buSzPct val="70000"/>
            </a:pPr>
            <a:r>
              <a:rPr lang="en-US" altLang="en-US"/>
              <a:t>Internet access</a:t>
            </a:r>
          </a:p>
          <a:p>
            <a:pPr>
              <a:buSzPct val="70000"/>
            </a:pPr>
            <a:r>
              <a:rPr lang="en-US" altLang="en-US"/>
              <a:t>Renew and return books</a:t>
            </a:r>
          </a:p>
          <a:p>
            <a:pPr>
              <a:buSzPct val="70000"/>
            </a:pPr>
            <a:r>
              <a:rPr lang="en-US" altLang="en-US"/>
              <a:t>Ask questions</a:t>
            </a:r>
          </a:p>
          <a:p>
            <a:pPr>
              <a:buSzPct val="70000"/>
            </a:pPr>
            <a:r>
              <a:rPr lang="en-US" altLang="en-US"/>
              <a:t>Get help!</a:t>
            </a:r>
          </a:p>
        </p:txBody>
      </p:sp>
      <p:pic>
        <p:nvPicPr>
          <p:cNvPr id="15362" name="Picture 2" descr="InfoKat logo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4800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Libraries Home Page</a:t>
            </a:r>
            <a:br>
              <a:rPr lang="en-US" altLang="en-US"/>
            </a:br>
            <a:r>
              <a:rPr lang="en-US" altLang="en-US"/>
              <a:t>       </a:t>
            </a:r>
            <a:r>
              <a:rPr lang="en-US" altLang="en-US" sz="3600">
                <a:solidFill>
                  <a:schemeClr val="tx1"/>
                </a:solidFill>
                <a:hlinkClick r:id="rId2"/>
              </a:rPr>
              <a:t>http://www.uky.edu/</a:t>
            </a:r>
            <a:r>
              <a:rPr lang="en-US" altLang="en-US" sz="3600">
                <a:solidFill>
                  <a:schemeClr val="tx1"/>
                </a:solidFill>
                <a:hlinkClick r:id="rId2"/>
              </a:rPr>
              <a:t>Libraries</a:t>
            </a:r>
            <a:r>
              <a:rPr lang="en-US" altLang="en-US" sz="3600">
                <a:solidFill>
                  <a:schemeClr val="tx1"/>
                </a:solidFill>
                <a:hlinkClick r:id="rId2"/>
              </a:rPr>
              <a:t>/</a:t>
            </a:r>
            <a:r>
              <a:rPr lang="en-US" altLang="en-US" sz="3600" b="1">
                <a:solidFill>
                  <a:srgbClr val="3333CC"/>
                </a:solidFill>
              </a:rPr>
              <a:t> </a:t>
            </a:r>
          </a:p>
        </p:txBody>
      </p:sp>
      <p:pic>
        <p:nvPicPr>
          <p:cNvPr id="57347" name="Picture 3" descr="Home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330950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Electronic Information</a:t>
            </a:r>
            <a:br>
              <a:rPr lang="en-US" altLang="en-US"/>
            </a:br>
            <a:r>
              <a:rPr lang="en-US" altLang="en-US" sz="3200" b="1"/>
              <a:t>http://www.uky.edu/Libraries/</a:t>
            </a:r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</a:pPr>
            <a:r>
              <a:rPr lang="en-US" altLang="en-US"/>
              <a:t>Information about Libraries and services</a:t>
            </a:r>
          </a:p>
          <a:p>
            <a:pPr>
              <a:buSzPct val="70000"/>
            </a:pPr>
            <a:r>
              <a:rPr lang="en-US" altLang="en-US">
                <a:hlinkClick r:id="rId3"/>
              </a:rPr>
              <a:t>Subject guides to electronic resources</a:t>
            </a: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4"/>
              </a:rPr>
              <a:t>Pointers to Internet resources</a:t>
            </a: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5"/>
              </a:rPr>
              <a:t>Online forms for feedback and requests</a:t>
            </a:r>
            <a:endParaRPr lang="en-US" altLang="en-US"/>
          </a:p>
          <a:p>
            <a:pPr lvl="1"/>
            <a:r>
              <a:rPr lang="en-US" altLang="en-US">
                <a:hlinkClick r:id="rId6"/>
              </a:rPr>
              <a:t>Interlibrary Loan</a:t>
            </a:r>
            <a:endParaRPr lang="en-US" altLang="en-US"/>
          </a:p>
          <a:p>
            <a:pPr lvl="1"/>
            <a:r>
              <a:rPr lang="en-US" altLang="en-US">
                <a:hlinkClick r:id="rId7"/>
              </a:rPr>
              <a:t>Book purchase requests</a:t>
            </a:r>
            <a:endParaRPr lang="en-US" altLang="en-US"/>
          </a:p>
          <a:p>
            <a:pPr lvl="1"/>
            <a:r>
              <a:rPr lang="en-US" altLang="en-US">
                <a:hlinkClick r:id="rId8"/>
              </a:rPr>
              <a:t>Reference questions</a:t>
            </a:r>
            <a:endParaRPr lang="en-US" altLang="en-US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1524000"/>
          </a:xfrm>
          <a:noFill/>
          <a:ln/>
        </p:spPr>
        <p:txBody>
          <a:bodyPr/>
          <a:lstStyle/>
          <a:p>
            <a:r>
              <a:rPr lang="en-US" altLang="en-US"/>
              <a:t>Electronic Access to the World:                          	</a:t>
            </a:r>
            <a:r>
              <a:rPr lang="en-US" altLang="en-US" sz="3600" b="1">
                <a:solidFill>
                  <a:srgbClr val="3333CC"/>
                </a:solidFill>
                <a:hlinkClick r:id="rId3"/>
              </a:rPr>
              <a:t>http://www.uky.edu/Libraries</a:t>
            </a:r>
            <a:r>
              <a:rPr lang="en-US" altLang="en-US" sz="3600" b="1">
                <a:solidFill>
                  <a:srgbClr val="3333CC"/>
                </a:solidFill>
                <a:hlinkClick r:id="rId3"/>
              </a:rPr>
              <a:t>/</a:t>
            </a:r>
            <a:r>
              <a:rPr lang="en-US" altLang="en-US" sz="3600" b="1">
                <a:solidFill>
                  <a:srgbClr val="3333CC"/>
                </a:solidFill>
              </a:rPr>
              <a:t>      </a:t>
            </a:r>
            <a:br>
              <a:rPr lang="en-US" altLang="en-US" sz="3600" b="1">
                <a:solidFill>
                  <a:srgbClr val="3333CC"/>
                </a:solidFill>
              </a:rPr>
            </a:br>
            <a:r>
              <a:rPr lang="en-US" altLang="en-US" sz="3200" b="1" u="sng"/>
              <a:t>…the starting  point for all your needs!</a:t>
            </a: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2743200"/>
            <a:ext cx="7802563" cy="3733800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 altLang="en-US">
                <a:hlinkClick r:id="rId4"/>
              </a:rPr>
              <a:t>Assistance in finding resources on the       Internet</a:t>
            </a: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5"/>
              </a:rPr>
              <a:t>Access databases in all subject areas</a:t>
            </a: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6"/>
              </a:rPr>
              <a:t>Search library catalogs around the world</a:t>
            </a:r>
            <a:endParaRPr lang="en-US" altLang="en-US"/>
          </a:p>
          <a:p>
            <a:pPr>
              <a:buSzPct val="70000"/>
              <a:buFont typeface="Monotype Sorts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What Can a Librarian </a:t>
            </a:r>
            <a:br>
              <a:rPr lang="en-US" altLang="en-US"/>
            </a:br>
            <a:r>
              <a:rPr lang="en-US" altLang="en-US"/>
              <a:t>    Do for You?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</a:pP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3"/>
              </a:rPr>
              <a:t>Help with planning your research</a:t>
            </a: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3"/>
              </a:rPr>
              <a:t>Teach you how to locate information</a:t>
            </a: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3"/>
              </a:rPr>
              <a:t>Teach you how to evaluate information</a:t>
            </a:r>
            <a:endParaRPr lang="en-US" altLang="en-US"/>
          </a:p>
          <a:p>
            <a:pPr>
              <a:buSzPct val="70000"/>
            </a:pPr>
            <a:endParaRPr lang="en-US" altLang="en-US"/>
          </a:p>
          <a:p>
            <a:pPr>
              <a:buSzPct val="70000"/>
            </a:pPr>
            <a:r>
              <a:rPr lang="en-US" altLang="en-US"/>
              <a:t>Save you time!</a:t>
            </a:r>
          </a:p>
        </p:txBody>
      </p:sp>
      <p:pic>
        <p:nvPicPr>
          <p:cNvPr id="6150" name="Picture 6" descr="Reference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6"/>
          <a:stretch>
            <a:fillRect/>
          </a:stretch>
        </p:blipFill>
        <p:spPr bwMode="auto">
          <a:xfrm>
            <a:off x="5029200" y="4594225"/>
            <a:ext cx="2514600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Best Strategy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</a:pPr>
            <a:r>
              <a:rPr lang="en-US" altLang="en-US"/>
              <a:t>Ask for help when you start your project</a:t>
            </a:r>
          </a:p>
          <a:p>
            <a:pPr>
              <a:buSzPct val="70000"/>
            </a:pP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3"/>
              </a:rPr>
              <a:t>Reference</a:t>
            </a:r>
            <a:r>
              <a:rPr lang="en-US" altLang="en-US">
                <a:hlinkClick r:id="rId3"/>
              </a:rPr>
              <a:t> </a:t>
            </a:r>
            <a:r>
              <a:rPr lang="en-US" altLang="en-US">
                <a:hlinkClick r:id="rId3"/>
              </a:rPr>
              <a:t>assistance</a:t>
            </a:r>
            <a:r>
              <a:rPr lang="en-US" altLang="en-US"/>
              <a:t> is available on the 2</a:t>
            </a:r>
            <a:r>
              <a:rPr lang="en-US" altLang="en-US" baseline="30000"/>
              <a:t>nd</a:t>
            </a:r>
            <a:r>
              <a:rPr lang="en-US" altLang="en-US"/>
              <a:t> floor of W. T.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200">
                <a:hlinkClick r:id="rId4"/>
              </a:rPr>
              <a:t>Young </a:t>
            </a:r>
            <a:r>
              <a:rPr lang="en-US" altLang="en-US" sz="3200">
                <a:hlinkClick r:id="rId4"/>
              </a:rPr>
              <a:t>Library</a:t>
            </a:r>
            <a:r>
              <a:rPr lang="en-US" altLang="en-US" sz="3200"/>
              <a:t>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200"/>
              <a:t>  &amp; in  </a:t>
            </a:r>
            <a:r>
              <a:rPr lang="en-US" altLang="en-US" sz="3200">
                <a:hlinkClick r:id="rId5"/>
              </a:rPr>
              <a:t>every library</a:t>
            </a:r>
            <a:r>
              <a:rPr lang="en-US" altLang="en-US" sz="3200"/>
              <a:t>!</a:t>
            </a:r>
          </a:p>
        </p:txBody>
      </p:sp>
      <p:pic>
        <p:nvPicPr>
          <p:cNvPr id="8204" name="Picture 12" descr="Young Refer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 r="4878"/>
          <a:stretch>
            <a:fillRect/>
          </a:stretch>
        </p:blipFill>
        <p:spPr bwMode="auto">
          <a:xfrm>
            <a:off x="5715000" y="4038600"/>
            <a:ext cx="2971800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Library Partnerships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</a:pPr>
            <a:r>
              <a:rPr lang="en-US" altLang="en-US"/>
              <a:t>Participates in the </a:t>
            </a:r>
            <a:r>
              <a:rPr lang="en-US" altLang="en-US">
                <a:hlinkClick r:id="rId3"/>
              </a:rPr>
              <a:t>KY Virtual </a:t>
            </a:r>
            <a:r>
              <a:rPr lang="en-US" altLang="en-US">
                <a:hlinkClick r:id="rId3"/>
              </a:rPr>
              <a:t>Library</a:t>
            </a:r>
            <a:r>
              <a:rPr lang="en-US" altLang="en-US"/>
              <a:t> </a:t>
            </a:r>
          </a:p>
          <a:p>
            <a:pPr>
              <a:buSzPct val="70000"/>
            </a:pPr>
            <a:r>
              <a:rPr lang="en-US" altLang="en-US"/>
              <a:t>Partnership with all </a:t>
            </a:r>
            <a:r>
              <a:rPr lang="en-US" altLang="en-US">
                <a:hlinkClick r:id="rId4"/>
              </a:rPr>
              <a:t>KY libraries</a:t>
            </a:r>
            <a:endParaRPr lang="en-US" altLang="en-US"/>
          </a:p>
          <a:p>
            <a:pPr>
              <a:buSzPct val="70000"/>
            </a:pPr>
            <a:r>
              <a:rPr lang="en-US" altLang="en-US"/>
              <a:t>Partnerships with other </a:t>
            </a:r>
            <a:r>
              <a:rPr lang="en-US" altLang="en-US">
                <a:hlinkClick r:id="rId5"/>
              </a:rPr>
              <a:t>research libraries</a:t>
            </a:r>
            <a:endParaRPr lang="en-US" altLang="en-US"/>
          </a:p>
          <a:p>
            <a:pPr>
              <a:buSzPct val="70000"/>
            </a:pPr>
            <a:r>
              <a:rPr lang="en-US" altLang="en-US"/>
              <a:t>Access to materials from these libraries</a:t>
            </a:r>
          </a:p>
        </p:txBody>
      </p:sp>
      <p:pic>
        <p:nvPicPr>
          <p:cNvPr id="38918" name="Picture 6" descr="KYVL logo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57800"/>
            <a:ext cx="1676400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iris 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4779963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kudzu log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05400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Training and Tours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</a:pPr>
            <a:r>
              <a:rPr lang="en-US" altLang="en-US">
                <a:hlinkClick r:id="rId3"/>
              </a:rPr>
              <a:t>UK101</a:t>
            </a:r>
            <a:endParaRPr lang="en-US" altLang="en-US"/>
          </a:p>
          <a:p>
            <a:pPr>
              <a:buSzPct val="70000"/>
            </a:pPr>
            <a:r>
              <a:rPr lang="en-US" altLang="en-US"/>
              <a:t>English classes</a:t>
            </a:r>
          </a:p>
          <a:p>
            <a:pPr>
              <a:buSzPct val="70000"/>
            </a:pPr>
            <a:r>
              <a:rPr lang="en-US" altLang="en-US"/>
              <a:t>Other classes</a:t>
            </a:r>
          </a:p>
          <a:p>
            <a:pPr>
              <a:buSzPct val="70000"/>
            </a:pPr>
            <a:r>
              <a:rPr lang="en-US" altLang="en-US"/>
              <a:t>Individual assistance</a:t>
            </a:r>
          </a:p>
          <a:p>
            <a:pPr>
              <a:buSzPct val="70000"/>
            </a:pPr>
            <a:r>
              <a:rPr lang="en-US" altLang="en-US"/>
              <a:t>Audio-tape self tours of </a:t>
            </a:r>
          </a:p>
          <a:p>
            <a:pPr>
              <a:buSzPct val="70000"/>
              <a:buFont typeface="Monotype Sorts" pitchFamily="2" charset="2"/>
              <a:buNone/>
            </a:pPr>
            <a:r>
              <a:rPr lang="en-US" altLang="en-US"/>
              <a:t>      William T. Young Library </a:t>
            </a:r>
          </a:p>
        </p:txBody>
      </p:sp>
      <p:pic>
        <p:nvPicPr>
          <p:cNvPr id="40966" name="Picture 6" descr="Lincoln statue 4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7" t="16496" r="20819" b="28163"/>
          <a:stretch>
            <a:fillRect/>
          </a:stretch>
        </p:blipFill>
        <p:spPr bwMode="auto">
          <a:xfrm>
            <a:off x="5791200" y="1600200"/>
            <a:ext cx="26828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772400" cy="1143000"/>
          </a:xfrm>
          <a:noFill/>
          <a:ln/>
        </p:spPr>
        <p:txBody>
          <a:bodyPr/>
          <a:lstStyle/>
          <a:p>
            <a:r>
              <a:rPr lang="en-US" altLang="en-US"/>
              <a:t>We Are a Library System</a:t>
            </a:r>
          </a:p>
        </p:txBody>
      </p:sp>
      <p:sp>
        <p:nvSpPr>
          <p:cNvPr id="10342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0" y="2362200"/>
            <a:ext cx="7772400" cy="4114800"/>
          </a:xfrm>
          <a:noFill/>
          <a:ln/>
        </p:spPr>
        <p:txBody>
          <a:bodyPr/>
          <a:lstStyle/>
          <a:p>
            <a:pPr marL="609600" indent="-609600">
              <a:buSzPct val="70000"/>
              <a:buFont typeface="Monotype Sorts" pitchFamily="2" charset="2"/>
              <a:buNone/>
            </a:pPr>
            <a:r>
              <a:rPr lang="en-US" altLang="en-US"/>
              <a:t>The University of Kentucky Libraries --  </a:t>
            </a:r>
          </a:p>
          <a:p>
            <a:pPr marL="609600" indent="-609600">
              <a:buSzPct val="70000"/>
              <a:buFont typeface="Monotype Sorts" pitchFamily="2" charset="2"/>
              <a:buNone/>
            </a:pPr>
            <a:r>
              <a:rPr lang="en-US" altLang="en-US"/>
              <a:t>	* A network of </a:t>
            </a:r>
            <a:r>
              <a:rPr lang="en-US" altLang="en-US">
                <a:hlinkClick r:id="rId3"/>
              </a:rPr>
              <a:t>15 Libraries and Information Centers</a:t>
            </a:r>
            <a:endParaRPr lang="en-US" altLang="en-US"/>
          </a:p>
          <a:p>
            <a:pPr marL="609600" indent="-609600">
              <a:buSzPct val="70000"/>
              <a:buFont typeface="Monotype Sorts" pitchFamily="2" charset="2"/>
              <a:buNone/>
            </a:pPr>
            <a:r>
              <a:rPr lang="en-US" altLang="en-US"/>
              <a:t>	* Individual </a:t>
            </a:r>
            <a:r>
              <a:rPr lang="en-US" altLang="en-US">
                <a:hlinkClick r:id="rId3"/>
              </a:rPr>
              <a:t>libraries</a:t>
            </a:r>
            <a:r>
              <a:rPr lang="en-US" altLang="en-US"/>
              <a:t> are subject oriented</a:t>
            </a:r>
          </a:p>
          <a:p>
            <a:pPr marL="609600" indent="-609600">
              <a:buSzPct val="70000"/>
              <a:buFont typeface="Monotype Sorts" pitchFamily="2" charset="2"/>
              <a:buNone/>
            </a:pPr>
            <a:r>
              <a:rPr lang="en-US" altLang="en-US"/>
              <a:t> 	* </a:t>
            </a:r>
            <a:r>
              <a:rPr lang="en-US" altLang="en-US">
                <a:hlinkClick r:id="rId4"/>
              </a:rPr>
              <a:t>Library </a:t>
            </a:r>
            <a:r>
              <a:rPr lang="en-US" altLang="en-US">
                <a:hlinkClick r:id="rId4"/>
              </a:rPr>
              <a:t>staff</a:t>
            </a:r>
            <a:r>
              <a:rPr lang="en-US" altLang="en-US"/>
              <a:t> have subject expertise</a:t>
            </a:r>
          </a:p>
        </p:txBody>
      </p:sp>
      <p:pic>
        <p:nvPicPr>
          <p:cNvPr id="103424" name="Picture 0" descr="UK logo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487680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Work Opportunities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</a:pPr>
            <a:r>
              <a:rPr lang="en-US" altLang="en-US"/>
              <a:t>Federal Work Study opportunities</a:t>
            </a:r>
          </a:p>
          <a:p>
            <a:pPr>
              <a:buSzPct val="70000"/>
            </a:pPr>
            <a:r>
              <a:rPr lang="en-US" altLang="en-US">
                <a:hlinkClick r:id="rId3"/>
              </a:rPr>
              <a:t>Student assistant positions available</a:t>
            </a:r>
            <a:endParaRPr lang="en-US" altLang="en-US"/>
          </a:p>
          <a:p>
            <a:pPr>
              <a:buSzPct val="70000"/>
            </a:pPr>
            <a:r>
              <a:rPr lang="en-US" altLang="en-US"/>
              <a:t>Opportunity to learn as you work</a:t>
            </a:r>
          </a:p>
          <a:p>
            <a:pPr>
              <a:buSzPct val="70000"/>
            </a:pPr>
            <a:r>
              <a:rPr lang="en-US" altLang="en-US"/>
              <a:t>Pleasant work environment</a:t>
            </a:r>
          </a:p>
          <a:p>
            <a:pPr>
              <a:buSzPct val="70000"/>
            </a:pPr>
            <a:r>
              <a:rPr lang="en-US" altLang="en-US"/>
              <a:t>Flexible schedules</a:t>
            </a:r>
          </a:p>
          <a:p>
            <a:pPr>
              <a:buSzPct val="70000"/>
            </a:pPr>
            <a:r>
              <a:rPr lang="en-US" altLang="en-US"/>
              <a:t>Apply at any library on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/>
              <a:t>campus!</a:t>
            </a:r>
          </a:p>
        </p:txBody>
      </p:sp>
      <p:pic>
        <p:nvPicPr>
          <p:cNvPr id="43014" name="Picture 6" descr="Young Circu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1231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about…?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000099"/>
                </a:solidFill>
                <a:hlinkClick r:id="rId2"/>
              </a:rPr>
              <a:t>Disability </a:t>
            </a:r>
            <a:r>
              <a:rPr lang="en-US" altLang="en-US" sz="2800">
                <a:solidFill>
                  <a:srgbClr val="000099"/>
                </a:solidFill>
                <a:hlinkClick r:id="rId2"/>
              </a:rPr>
              <a:t>Services</a:t>
            </a:r>
            <a:r>
              <a:rPr lang="en-US" altLang="en-US" sz="2800"/>
              <a:t> – Are available  from staff at the </a:t>
            </a:r>
            <a:r>
              <a:rPr lang="en-US" altLang="en-US" sz="2800">
                <a:hlinkClick r:id="rId3"/>
              </a:rPr>
              <a:t>Young Reference Desk</a:t>
            </a: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000099"/>
                </a:solidFill>
              </a:rPr>
              <a:t>Typewriters</a:t>
            </a:r>
            <a:r>
              <a:rPr lang="en-US" altLang="en-US" sz="2800"/>
              <a:t> --  You can get one at the </a:t>
            </a:r>
            <a:r>
              <a:rPr lang="en-US" altLang="en-US" sz="2800">
                <a:hlinkClick r:id="rId4"/>
              </a:rPr>
              <a:t>Young Circulation Desk</a:t>
            </a: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000099"/>
                </a:solidFill>
                <a:hlinkClick r:id="rId5"/>
              </a:rPr>
              <a:t>Individual Library’s </a:t>
            </a:r>
            <a:r>
              <a:rPr lang="en-US" altLang="en-US" sz="2800">
                <a:solidFill>
                  <a:srgbClr val="000099"/>
                </a:solidFill>
                <a:hlinkClick r:id="rId5"/>
              </a:rPr>
              <a:t>Hours</a:t>
            </a:r>
            <a:r>
              <a:rPr lang="en-US" altLang="en-US" sz="2800"/>
              <a:t> – Are posted on web sites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000099"/>
                </a:solidFill>
              </a:rPr>
              <a:t>Course Reserves</a:t>
            </a:r>
            <a:r>
              <a:rPr lang="en-US" altLang="en-US" sz="2800"/>
              <a:t> – Available </a:t>
            </a:r>
            <a:r>
              <a:rPr lang="en-US" altLang="en-US" sz="2800">
                <a:hlinkClick r:id="rId6"/>
              </a:rPr>
              <a:t>electronically</a:t>
            </a:r>
            <a:r>
              <a:rPr lang="en-US" altLang="en-US" sz="2800"/>
              <a:t> or in print; consult individual libraries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000099"/>
                </a:solidFill>
              </a:rPr>
              <a:t>Food / Drink</a:t>
            </a:r>
            <a:r>
              <a:rPr lang="en-US" altLang="en-US" sz="2800"/>
              <a:t> – Available in </a:t>
            </a:r>
            <a:r>
              <a:rPr lang="en-US" altLang="en-US" sz="2800">
                <a:hlinkClick r:id="rId7"/>
              </a:rPr>
              <a:t>Ovid’s Café</a:t>
            </a: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000099"/>
                </a:solidFill>
              </a:rPr>
              <a:t>Internet Connectivity</a:t>
            </a:r>
            <a:r>
              <a:rPr lang="en-US" altLang="en-US" sz="2800"/>
              <a:t> – Is in all libraries!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Text Box 1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371600" y="2286000"/>
            <a:ext cx="3352800" cy="4048125"/>
          </a:xfrm>
          <a:prstGeom prst="rect">
            <a:avLst/>
          </a:prstGeom>
          <a:solidFill>
            <a:schemeClr val="accent2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Come to the University of  Kentucky Libraries  for  YOUR  information needs!   </a:t>
            </a:r>
          </a:p>
          <a:p>
            <a:pPr algn="ctr"/>
            <a:endParaRPr lang="en-US" altLang="en-US" sz="3200" b="1">
              <a:solidFill>
                <a:schemeClr val="bg1"/>
              </a:solidFill>
            </a:endParaRPr>
          </a:p>
        </p:txBody>
      </p:sp>
      <p:pic>
        <p:nvPicPr>
          <p:cNvPr id="47119" name="Picture 15" descr="UK Wildcat masc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371600"/>
            <a:ext cx="2273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8" name="AutoShape 14"/>
          <p:cNvSpPr>
            <a:spLocks noChangeArrowheads="1"/>
          </p:cNvSpPr>
          <p:nvPr/>
        </p:nvSpPr>
        <p:spPr bwMode="auto">
          <a:xfrm rot="21004292" flipH="1">
            <a:off x="3135313" y="520700"/>
            <a:ext cx="2497137" cy="1930400"/>
          </a:xfrm>
          <a:prstGeom prst="wedgeEllipseCallout">
            <a:avLst>
              <a:gd name="adj1" fmla="val -87630"/>
              <a:gd name="adj2" fmla="val 46736"/>
            </a:avLst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solidFill>
                  <a:schemeClr val="tx2"/>
                </a:solidFill>
              </a:rPr>
              <a:t>See you in </a:t>
            </a:r>
            <a:r>
              <a:rPr lang="en-US" altLang="en-US" b="1">
                <a:solidFill>
                  <a:schemeClr val="tx2"/>
                </a:solidFill>
              </a:rPr>
              <a:t>August</a:t>
            </a:r>
            <a:r>
              <a:rPr lang="en-US" altLang="en-US" sz="2000" b="1">
                <a:solidFill>
                  <a:schemeClr val="tx2"/>
                </a:solidFill>
              </a:rPr>
              <a:t> when classes begin!!!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/>
          <a:lstStyle/>
          <a:p>
            <a:r>
              <a:rPr lang="en-US" altLang="en-US"/>
              <a:t>Libraries &amp; Information Centers</a:t>
            </a:r>
          </a:p>
        </p:txBody>
      </p:sp>
      <p:sp>
        <p:nvSpPr>
          <p:cNvPr id="49155" name="Text Box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733800" y="1219200"/>
            <a:ext cx="2368550" cy="7143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William T. Young</a:t>
            </a:r>
          </a:p>
          <a:p>
            <a:pPr algn="ctr"/>
            <a:r>
              <a:rPr lang="en-US" altLang="en-US" sz="2000"/>
              <a:t>Library</a:t>
            </a:r>
          </a:p>
        </p:txBody>
      </p:sp>
      <p:sp>
        <p:nvSpPr>
          <p:cNvPr id="49156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943600" y="2133600"/>
            <a:ext cx="2143125" cy="7143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Education</a:t>
            </a:r>
          </a:p>
          <a:p>
            <a:pPr algn="ctr"/>
            <a:r>
              <a:rPr lang="en-US" altLang="en-US" sz="2000"/>
              <a:t>Library</a:t>
            </a:r>
          </a:p>
        </p:txBody>
      </p:sp>
      <p:sp>
        <p:nvSpPr>
          <p:cNvPr id="49161" name="Text Box 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2133600" cy="7143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King </a:t>
            </a:r>
          </a:p>
          <a:p>
            <a:pPr algn="ctr"/>
            <a:r>
              <a:rPr lang="en-US" altLang="en-US" sz="2000"/>
              <a:t>Library</a:t>
            </a:r>
          </a:p>
        </p:txBody>
      </p:sp>
      <p:sp>
        <p:nvSpPr>
          <p:cNvPr id="49164" name="Text Box 12">
            <a:hlinkClick r:id="rId5"/>
          </p:cNvPr>
          <p:cNvSpPr txBox="1">
            <a:spLocks noChangeArrowheads="1"/>
          </p:cNvSpPr>
          <p:nvPr/>
        </p:nvSpPr>
        <p:spPr bwMode="auto">
          <a:xfrm>
            <a:off x="1143000" y="2971800"/>
            <a:ext cx="2160588" cy="7143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Special Collections</a:t>
            </a:r>
          </a:p>
          <a:p>
            <a:pPr algn="ctr"/>
            <a:r>
              <a:rPr lang="en-US" altLang="en-US" sz="2000"/>
              <a:t>and Archives</a:t>
            </a:r>
          </a:p>
        </p:txBody>
      </p:sp>
      <p:sp>
        <p:nvSpPr>
          <p:cNvPr id="49165" name="Text Box 13">
            <a:hlinkClick r:id="rId6"/>
          </p:cNvPr>
          <p:cNvSpPr txBox="1">
            <a:spLocks noChangeArrowheads="1"/>
          </p:cNvSpPr>
          <p:nvPr/>
        </p:nvSpPr>
        <p:spPr bwMode="auto">
          <a:xfrm>
            <a:off x="6477000" y="2971800"/>
            <a:ext cx="2146300" cy="7143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Agriculture </a:t>
            </a:r>
          </a:p>
          <a:p>
            <a:pPr algn="ctr"/>
            <a:r>
              <a:rPr lang="en-US" altLang="en-US" sz="2000"/>
              <a:t>Information Center</a:t>
            </a:r>
          </a:p>
        </p:txBody>
      </p:sp>
      <p:sp>
        <p:nvSpPr>
          <p:cNvPr id="49167" name="Text Box 15">
            <a:hlinkClick r:id="rId7"/>
          </p:cNvPr>
          <p:cNvSpPr txBox="1">
            <a:spLocks noChangeArrowheads="1"/>
          </p:cNvSpPr>
          <p:nvPr/>
        </p:nvSpPr>
        <p:spPr bwMode="auto">
          <a:xfrm>
            <a:off x="1905000" y="4724400"/>
            <a:ext cx="2625725" cy="7143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Science &amp; </a:t>
            </a:r>
          </a:p>
          <a:p>
            <a:pPr algn="ctr"/>
            <a:r>
              <a:rPr lang="en-US" altLang="en-US" sz="2000"/>
              <a:t>Engineering Libraries</a:t>
            </a:r>
            <a:endParaRPr lang="en-US" altLang="en-US"/>
          </a:p>
        </p:txBody>
      </p:sp>
      <p:sp>
        <p:nvSpPr>
          <p:cNvPr id="49168" name="Text Box 16">
            <a:hlinkClick r:id="rId8"/>
          </p:cNvPr>
          <p:cNvSpPr txBox="1">
            <a:spLocks noChangeArrowheads="1"/>
          </p:cNvSpPr>
          <p:nvPr/>
        </p:nvSpPr>
        <p:spPr bwMode="auto">
          <a:xfrm>
            <a:off x="1524000" y="3886200"/>
            <a:ext cx="2133600" cy="7143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Medical Center</a:t>
            </a:r>
          </a:p>
          <a:p>
            <a:pPr algn="ctr"/>
            <a:r>
              <a:rPr lang="en-US" altLang="en-US" sz="2000"/>
              <a:t>Library</a:t>
            </a:r>
          </a:p>
        </p:txBody>
      </p:sp>
      <p:sp>
        <p:nvSpPr>
          <p:cNvPr id="49169" name="Text Box 17">
            <a:hlinkClick r:id="rId9"/>
          </p:cNvPr>
          <p:cNvSpPr txBox="1">
            <a:spLocks noChangeArrowheads="1"/>
          </p:cNvSpPr>
          <p:nvPr/>
        </p:nvSpPr>
        <p:spPr bwMode="auto">
          <a:xfrm>
            <a:off x="5791200" y="4724400"/>
            <a:ext cx="2133600" cy="7143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Fine Arts </a:t>
            </a:r>
          </a:p>
          <a:p>
            <a:pPr algn="ctr"/>
            <a:r>
              <a:rPr lang="en-US" altLang="en-US" sz="2000"/>
              <a:t>Libraries</a:t>
            </a:r>
          </a:p>
        </p:txBody>
      </p:sp>
      <p:sp>
        <p:nvSpPr>
          <p:cNvPr id="49170" name="Text Box 18">
            <a:hlinkClick r:id="rId10"/>
          </p:cNvPr>
          <p:cNvSpPr txBox="1">
            <a:spLocks noChangeArrowheads="1"/>
          </p:cNvSpPr>
          <p:nvPr/>
        </p:nvSpPr>
        <p:spPr bwMode="auto">
          <a:xfrm>
            <a:off x="6172200" y="3886200"/>
            <a:ext cx="2133600" cy="7143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Law </a:t>
            </a:r>
          </a:p>
          <a:p>
            <a:pPr algn="ctr"/>
            <a:r>
              <a:rPr lang="en-US" altLang="en-US" sz="2000"/>
              <a:t>Library</a:t>
            </a:r>
          </a:p>
        </p:txBody>
      </p:sp>
      <p:sp>
        <p:nvSpPr>
          <p:cNvPr id="49174" name="Text Box 22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3810000" y="5638800"/>
            <a:ext cx="2514600" cy="714375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Lexington Community College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Information about the </a:t>
            </a:r>
            <a:br>
              <a:rPr lang="en-US" altLang="en-US"/>
            </a:br>
            <a:r>
              <a:rPr lang="en-US" altLang="en-US"/>
              <a:t>Library System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  <a:buFont typeface="Monotype Sorts" pitchFamily="2" charset="2"/>
              <a:buNone/>
            </a:pPr>
            <a:endParaRPr lang="en-US" altLang="en-US"/>
          </a:p>
          <a:p>
            <a:pPr>
              <a:buSzPct val="70000"/>
            </a:pPr>
            <a:r>
              <a:rPr lang="en-US" altLang="en-US"/>
              <a:t>Over 2.8 million volumes</a:t>
            </a:r>
          </a:p>
          <a:p>
            <a:pPr>
              <a:buSzPct val="70000"/>
            </a:pPr>
            <a:r>
              <a:rPr lang="en-US" altLang="en-US"/>
              <a:t>Over 13,000 </a:t>
            </a:r>
            <a:r>
              <a:rPr lang="en-US" altLang="en-US">
                <a:hlinkClick r:id="rId3"/>
              </a:rPr>
              <a:t>e-</a:t>
            </a:r>
            <a:r>
              <a:rPr lang="en-US" altLang="en-US">
                <a:hlinkClick r:id="rId3"/>
              </a:rPr>
              <a:t>journals</a:t>
            </a:r>
            <a:r>
              <a:rPr lang="en-US" altLang="en-US"/>
              <a:t> (and growing!)</a:t>
            </a:r>
          </a:p>
          <a:p>
            <a:pPr>
              <a:buSzPct val="70000"/>
            </a:pPr>
            <a:r>
              <a:rPr lang="en-US" altLang="en-US"/>
              <a:t>Over 10,000 </a:t>
            </a:r>
            <a:r>
              <a:rPr lang="en-US" altLang="en-US">
                <a:hlinkClick r:id="rId4"/>
              </a:rPr>
              <a:t>e-</a:t>
            </a:r>
            <a:r>
              <a:rPr lang="en-US" altLang="en-US">
                <a:hlinkClick r:id="rId4"/>
              </a:rPr>
              <a:t>books</a:t>
            </a:r>
            <a:r>
              <a:rPr lang="en-US" altLang="en-US"/>
              <a:t> (and growing!)</a:t>
            </a:r>
          </a:p>
          <a:p>
            <a:pPr>
              <a:buSzPct val="70000"/>
            </a:pPr>
            <a:r>
              <a:rPr lang="en-US" altLang="en-US"/>
              <a:t>30,000 periodical subscriptions</a:t>
            </a:r>
          </a:p>
          <a:p>
            <a:pPr>
              <a:buSzPct val="70000"/>
            </a:pPr>
            <a:r>
              <a:rPr lang="en-US" altLang="en-US"/>
              <a:t>6 million microforms</a:t>
            </a:r>
          </a:p>
          <a:p>
            <a:endParaRPr lang="en-US" altLang="en-US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More Information about the </a:t>
            </a:r>
            <a:br>
              <a:rPr lang="en-US" altLang="en-US"/>
            </a:br>
            <a:r>
              <a:rPr lang="en-US" altLang="en-US"/>
              <a:t>Library System 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</a:pP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3"/>
              </a:rPr>
              <a:t>Regional depository of government  information</a:t>
            </a:r>
            <a:endParaRPr lang="en-US" altLang="en-US"/>
          </a:p>
          <a:p>
            <a:pPr lvl="1"/>
            <a:r>
              <a:rPr lang="en-US" altLang="en-US"/>
              <a:t> 1.1 million government documents</a:t>
            </a:r>
          </a:p>
          <a:p>
            <a:pPr>
              <a:buSzPct val="70000"/>
            </a:pPr>
            <a:r>
              <a:rPr lang="en-US" altLang="en-US"/>
              <a:t>Non-print collection</a:t>
            </a:r>
          </a:p>
          <a:p>
            <a:pPr lvl="1">
              <a:buSzPct val="69000"/>
            </a:pPr>
            <a:r>
              <a:rPr lang="en-US" altLang="en-US"/>
              <a:t>computer &amp; music CDs, slides, videos</a:t>
            </a:r>
          </a:p>
          <a:p>
            <a:r>
              <a:rPr lang="en-US" altLang="en-US"/>
              <a:t>28th largest public university library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hlinkClick r:id="rId3"/>
              </a:rPr>
              <a:t>William T. Young Library</a:t>
            </a:r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81600" y="3962400"/>
            <a:ext cx="3200400" cy="2438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SzPct val="70000"/>
            </a:pPr>
            <a:r>
              <a:rPr lang="en-US" altLang="en-US" sz="2800"/>
              <a:t>Social Sciences</a:t>
            </a:r>
          </a:p>
          <a:p>
            <a:pPr>
              <a:lnSpc>
                <a:spcPct val="90000"/>
              </a:lnSpc>
              <a:buSzPct val="70000"/>
            </a:pPr>
            <a:r>
              <a:rPr lang="en-US" altLang="en-US" sz="2800"/>
              <a:t>Humanities</a:t>
            </a:r>
          </a:p>
          <a:p>
            <a:pPr>
              <a:lnSpc>
                <a:spcPct val="90000"/>
              </a:lnSpc>
              <a:buSzPct val="70000"/>
            </a:pPr>
            <a:r>
              <a:rPr lang="en-US" altLang="en-US" sz="2800"/>
              <a:t>Life Sciences</a:t>
            </a:r>
          </a:p>
          <a:p>
            <a:pPr>
              <a:lnSpc>
                <a:spcPct val="90000"/>
              </a:lnSpc>
              <a:buSzPct val="70000"/>
            </a:pPr>
            <a:r>
              <a:rPr lang="en-US" altLang="en-US" sz="2800"/>
              <a:t>General Library Services</a:t>
            </a:r>
          </a:p>
        </p:txBody>
      </p:sp>
      <p:pic>
        <p:nvPicPr>
          <p:cNvPr id="18438" name="Picture 6" descr="Young Library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4343400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William T. Young </a:t>
            </a:r>
            <a:br>
              <a:rPr lang="en-US" altLang="en-US"/>
            </a:br>
            <a:r>
              <a:rPr lang="en-US" altLang="en-US"/>
              <a:t>          Library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7772400" cy="4114800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 altLang="en-US"/>
              <a:t>Opened April 1998</a:t>
            </a:r>
          </a:p>
          <a:p>
            <a:pPr>
              <a:buSzPct val="70000"/>
            </a:pPr>
            <a:r>
              <a:rPr lang="en-US" altLang="en-US"/>
              <a:t>182 seat </a:t>
            </a:r>
            <a:r>
              <a:rPr lang="en-US" altLang="en-US">
                <a:hlinkClick r:id="rId3"/>
              </a:rPr>
              <a:t>computer lab</a:t>
            </a:r>
            <a:endParaRPr lang="en-US" altLang="en-US"/>
          </a:p>
          <a:p>
            <a:pPr>
              <a:buSzPct val="70000"/>
            </a:pPr>
            <a:r>
              <a:rPr lang="en-US" altLang="en-US"/>
              <a:t>Computer equipped classrooms</a:t>
            </a:r>
          </a:p>
          <a:p>
            <a:pPr>
              <a:buSzPct val="70000"/>
            </a:pPr>
            <a:r>
              <a:rPr lang="en-US" altLang="en-US">
                <a:hlinkClick r:id="rId4"/>
              </a:rPr>
              <a:t>Audio Visual </a:t>
            </a:r>
            <a:r>
              <a:rPr lang="en-US" altLang="en-US">
                <a:hlinkClick r:id="rId4"/>
              </a:rPr>
              <a:t>Services</a:t>
            </a:r>
            <a:r>
              <a:rPr lang="en-US" altLang="en-US"/>
              <a:t> / </a:t>
            </a:r>
            <a:r>
              <a:rPr lang="en-US" altLang="en-US">
                <a:hlinkClick r:id="rId5"/>
              </a:rPr>
              <a:t>Laptop Loan</a:t>
            </a: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6"/>
              </a:rPr>
              <a:t>Distance Learning support</a:t>
            </a:r>
            <a:endParaRPr lang="en-US" altLang="en-US"/>
          </a:p>
          <a:p>
            <a:pPr>
              <a:buSzPct val="70000"/>
            </a:pPr>
            <a:r>
              <a:rPr lang="en-US" altLang="en-US">
                <a:hlinkClick r:id="rId7"/>
              </a:rPr>
              <a:t>Group </a:t>
            </a:r>
            <a:r>
              <a:rPr lang="en-US" altLang="en-US">
                <a:hlinkClick r:id="rId7"/>
              </a:rPr>
              <a:t>study</a:t>
            </a:r>
            <a:r>
              <a:rPr lang="en-US" altLang="en-US"/>
              <a:t> &amp; </a:t>
            </a:r>
            <a:r>
              <a:rPr lang="en-US" altLang="en-US">
                <a:hlinkClick r:id="rId8"/>
              </a:rPr>
              <a:t>meeting rooms</a:t>
            </a:r>
            <a:endParaRPr lang="en-US" altLang="en-US"/>
          </a:p>
        </p:txBody>
      </p:sp>
      <p:pic>
        <p:nvPicPr>
          <p:cNvPr id="20486" name="Picture 6" descr="quil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1981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Libraries</a:t>
            </a:r>
          </a:p>
        </p:txBody>
      </p:sp>
      <p:pic>
        <p:nvPicPr>
          <p:cNvPr id="52228" name="Picture 4" descr="medl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8100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lib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00"/>
          <a:stretch>
            <a:fillRect/>
          </a:stretch>
        </p:blipFill>
        <p:spPr bwMode="auto">
          <a:xfrm>
            <a:off x="1143000" y="2819400"/>
            <a:ext cx="380206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Rectangle 6">
            <a:hlinkClick r:id="rId6"/>
          </p:cNvPr>
          <p:cNvSpPr>
            <a:spLocks noChangeArrowheads="1"/>
          </p:cNvSpPr>
          <p:nvPr/>
        </p:nvSpPr>
        <p:spPr bwMode="auto">
          <a:xfrm>
            <a:off x="1143000" y="4114800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rgbClr val="660066"/>
                </a:solidFill>
                <a:cs typeface="Times New Roman" panose="02020603050405020304" pitchFamily="18" charset="0"/>
              </a:rPr>
              <a:t>Education Library</a:t>
            </a:r>
            <a:r>
              <a:rPr lang="en-US" altLang="en-US" sz="2000" b="1">
                <a:solidFill>
                  <a:srgbClr val="660000"/>
                </a:solidFill>
                <a:cs typeface="Times New Roman" panose="02020603050405020304" pitchFamily="18" charset="0"/>
              </a:rPr>
              <a:t> </a:t>
            </a:r>
            <a:endParaRPr lang="en-US" altLang="en-US"/>
          </a:p>
        </p:txBody>
      </p:sp>
      <p:pic>
        <p:nvPicPr>
          <p:cNvPr id="52233" name="Picture 9" descr="main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2667000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5" name="Rectangle 11">
            <a:hlinkClick r:id="rId9"/>
          </p:cNvPr>
          <p:cNvSpPr>
            <a:spLocks noChangeArrowheads="1"/>
          </p:cNvSpPr>
          <p:nvPr/>
        </p:nvSpPr>
        <p:spPr bwMode="auto">
          <a:xfrm>
            <a:off x="1524000" y="1676400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latin typeface="Showcard Gothic" panose="04020904020102020604" pitchFamily="82" charset="0"/>
                <a:cs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000099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Fine Arts      	Libraries</a:t>
            </a:r>
            <a:r>
              <a:rPr lang="en-US" altLang="en-US" sz="2000">
                <a:latin typeface="Showcard Gothic" panose="04020904020102020604" pitchFamily="82" charset="0"/>
              </a:rPr>
              <a:t> </a:t>
            </a:r>
          </a:p>
        </p:txBody>
      </p:sp>
      <p:sp>
        <p:nvSpPr>
          <p:cNvPr id="52236" name="Rectangle 12">
            <a:hlinkClick r:id="rId10"/>
          </p:cNvPr>
          <p:cNvSpPr>
            <a:spLocks noChangeArrowheads="1"/>
          </p:cNvSpPr>
          <p:nvPr/>
        </p:nvSpPr>
        <p:spPr bwMode="auto">
          <a:xfrm>
            <a:off x="3962400" y="3886200"/>
            <a:ext cx="2438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latin typeface="Britannic Bold" panose="020B0903060703020204" pitchFamily="34" charset="0"/>
                <a:cs typeface="Times New Roman" panose="02020603050405020304" pitchFamily="18" charset="0"/>
              </a:rPr>
              <a:t>Science &amp; Engineering </a:t>
            </a:r>
            <a:endParaRPr lang="en-US" altLang="en-US">
              <a:cs typeface="Times New Roman" panose="02020603050405020304" pitchFamily="18" charset="0"/>
            </a:endParaRPr>
          </a:p>
          <a:p>
            <a:r>
              <a:rPr lang="en-US" altLang="en-US">
                <a:cs typeface="Times New Roman" panose="02020603050405020304" pitchFamily="18" charset="0"/>
              </a:rPr>
              <a:t> 	</a:t>
            </a:r>
            <a:r>
              <a:rPr lang="en-US" altLang="en-US">
                <a:latin typeface="Britannic Bold" panose="020B0903060703020204" pitchFamily="34" charset="0"/>
                <a:cs typeface="Times New Roman" panose="02020603050405020304" pitchFamily="18" charset="0"/>
              </a:rPr>
              <a:t>Libraries</a:t>
            </a:r>
            <a:endParaRPr lang="en-US" altLang="en-US">
              <a:latin typeface="Britannic Bold" panose="020B0903060703020204" pitchFamily="34" charset="0"/>
            </a:endParaRPr>
          </a:p>
        </p:txBody>
      </p:sp>
      <p:pic>
        <p:nvPicPr>
          <p:cNvPr id="52237" name="Picture 13" descr="Gluck buildi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0"/>
            <a:ext cx="4800600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8" name="Rectangle 14">
            <a:hlinkClick r:id="rId12"/>
          </p:cNvPr>
          <p:cNvSpPr>
            <a:spLocks noChangeArrowheads="1"/>
          </p:cNvSpPr>
          <p:nvPr/>
        </p:nvSpPr>
        <p:spPr bwMode="auto">
          <a:xfrm>
            <a:off x="6248400" y="53340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/>
              <a:t>John A. Morris Library</a:t>
            </a:r>
            <a:r>
              <a:rPr lang="en-US" altLang="en-US" sz="1100"/>
              <a:t> 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52239" name="Picture 15" descr="Chandler Medical Center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990600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LCC library logo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19800"/>
            <a:ext cx="6080125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Libraries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Georgia" panose="02040502050405020303" pitchFamily="18" charset="0"/>
              </a:rPr>
              <a:t>                                                           </a:t>
            </a:r>
            <a:r>
              <a:rPr lang="en-US" altLang="en-US" sz="2000" b="1">
                <a:latin typeface="Georgia" panose="02040502050405020303" pitchFamily="18" charset="0"/>
                <a:hlinkClick r:id="rId2"/>
              </a:rPr>
              <a:t>M. I. King Library</a:t>
            </a:r>
            <a:endParaRPr lang="en-US" altLang="en-US" sz="2000" b="1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Georgia" panose="02040502050405020303" pitchFamily="18" charset="0"/>
              </a:rPr>
              <a:t>				                   </a:t>
            </a:r>
            <a:r>
              <a:rPr lang="en-US" altLang="en-US" sz="1800" b="1">
                <a:latin typeface="Georgia" panose="02040502050405020303" pitchFamily="18" charset="0"/>
                <a:hlinkClick r:id="rId3"/>
              </a:rPr>
              <a:t>Maps Collection</a:t>
            </a:r>
            <a:r>
              <a:rPr lang="en-US" altLang="en-US" sz="1800" b="1">
                <a:latin typeface="Georgia" panose="02040502050405020303" pitchFamily="18" charset="0"/>
              </a:rPr>
              <a:t>				                                     Temporary Storage Collection</a:t>
            </a:r>
            <a:r>
              <a:rPr lang="en-US" altLang="en-US" sz="2800" b="1"/>
              <a:t>					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/>
              <a:t>  </a:t>
            </a:r>
            <a:r>
              <a:rPr lang="en-US" altLang="en-US" sz="2400" b="1">
                <a:solidFill>
                  <a:srgbClr val="0033CC"/>
                </a:solidFill>
                <a:latin typeface="Arial Rounded MT Bold" panose="020F0704030504030204" pitchFamily="34" charset="0"/>
              </a:rPr>
              <a:t>Future location of consolidated      	</a:t>
            </a:r>
            <a:r>
              <a:rPr lang="en-US" altLang="en-US" sz="2400" b="1">
                <a:solidFill>
                  <a:srgbClr val="0033CC"/>
                </a:solidFill>
                <a:latin typeface="Arial Rounded MT Bold" panose="020F0704030504030204" pitchFamily="34" charset="0"/>
                <a:hlinkClick r:id="rId4"/>
              </a:rPr>
              <a:t>Science/Engineering Libraries</a:t>
            </a:r>
            <a:endParaRPr lang="en-US" altLang="en-US" sz="2400" b="1">
              <a:solidFill>
                <a:srgbClr val="0033CC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>
                <a:solidFill>
                  <a:srgbClr val="0033CC"/>
                </a:solidFill>
              </a:rPr>
              <a:t>```````````````````````````````````````````````````````````````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b="1"/>
              <a:t>   </a:t>
            </a:r>
            <a:r>
              <a:rPr lang="en-US" altLang="en-US" sz="2000" b="1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altLang="en-US" sz="28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/>
          </a:p>
        </p:txBody>
      </p:sp>
      <p:pic>
        <p:nvPicPr>
          <p:cNvPr id="60421" name="Picture 5" descr="King South - entrance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4688" r="3125" b="18750"/>
          <a:stretch>
            <a:fillRect/>
          </a:stretch>
        </p:blipFill>
        <p:spPr bwMode="auto">
          <a:xfrm>
            <a:off x="1524000" y="1600200"/>
            <a:ext cx="3276600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Special Collection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1" t="59465" b="17824"/>
          <a:stretch>
            <a:fillRect/>
          </a:stretch>
        </p:blipFill>
        <p:spPr bwMode="auto">
          <a:xfrm>
            <a:off x="3200400" y="5105400"/>
            <a:ext cx="3810000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ds Tie">
  <a:themeElements>
    <a:clrScheme name="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ads 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1363</TotalTime>
  <Words>616</Words>
  <Application>Microsoft Office PowerPoint</Application>
  <PresentationFormat>On-screen Show (4:3)</PresentationFormat>
  <Paragraphs>164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Times New Roman</vt:lpstr>
      <vt:lpstr>Arial</vt:lpstr>
      <vt:lpstr>Monotype Sorts</vt:lpstr>
      <vt:lpstr>Wingdings</vt:lpstr>
      <vt:lpstr>Showcard Gothic</vt:lpstr>
      <vt:lpstr>Britannic Bold</vt:lpstr>
      <vt:lpstr>Georgia</vt:lpstr>
      <vt:lpstr>Arial Rounded MT Bold</vt:lpstr>
      <vt:lpstr>Dads Tie</vt:lpstr>
      <vt:lpstr>University of Kentucky Libraries</vt:lpstr>
      <vt:lpstr>We Are a Library System</vt:lpstr>
      <vt:lpstr>Libraries &amp; Information Centers</vt:lpstr>
      <vt:lpstr>Information about the  Library System</vt:lpstr>
      <vt:lpstr>More Information about the  Library System </vt:lpstr>
      <vt:lpstr>William T. Young Library</vt:lpstr>
      <vt:lpstr>William T. Young            Library</vt:lpstr>
      <vt:lpstr>Other Libraries</vt:lpstr>
      <vt:lpstr>More Libraries</vt:lpstr>
      <vt:lpstr>Science and Engineering</vt:lpstr>
      <vt:lpstr>Fine Arts</vt:lpstr>
      <vt:lpstr>Services at All Libraries</vt:lpstr>
      <vt:lpstr>Libraries Home Page        http://www.uky.edu/Libraries/ </vt:lpstr>
      <vt:lpstr>Electronic Information http://www.uky.edu/Libraries/ </vt:lpstr>
      <vt:lpstr>Electronic Access to the World:                           http://www.uky.edu/Libraries/       …the starting  point for all your needs! </vt:lpstr>
      <vt:lpstr>What Can a Librarian      Do for You?</vt:lpstr>
      <vt:lpstr>Best Strategy</vt:lpstr>
      <vt:lpstr>Library Partnerships</vt:lpstr>
      <vt:lpstr>Training and Tours</vt:lpstr>
      <vt:lpstr>Work Opportunities</vt:lpstr>
      <vt:lpstr>What about…?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Libraries</dc:title>
  <dc:creator>Mary Molinaro</dc:creator>
  <cp:lastModifiedBy>Naas, Daniel</cp:lastModifiedBy>
  <cp:revision>55</cp:revision>
  <cp:lastPrinted>1998-06-22T22:10:04Z</cp:lastPrinted>
  <dcterms:created xsi:type="dcterms:W3CDTF">1998-06-12T20:27:18Z</dcterms:created>
  <dcterms:modified xsi:type="dcterms:W3CDTF">2022-01-12T21:17:32Z</dcterms:modified>
</cp:coreProperties>
</file>